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2" r:id="rId1"/>
  </p:sldMasterIdLst>
  <p:notesMasterIdLst>
    <p:notesMasterId r:id="rId69"/>
  </p:notesMasterIdLst>
  <p:sldIdLst>
    <p:sldId id="256" r:id="rId2"/>
    <p:sldId id="258" r:id="rId3"/>
    <p:sldId id="346" r:id="rId4"/>
    <p:sldId id="347" r:id="rId5"/>
    <p:sldId id="348" r:id="rId6"/>
    <p:sldId id="349" r:id="rId7"/>
    <p:sldId id="350" r:id="rId8"/>
    <p:sldId id="351" r:id="rId9"/>
    <p:sldId id="352" r:id="rId10"/>
    <p:sldId id="354" r:id="rId11"/>
    <p:sldId id="355" r:id="rId12"/>
    <p:sldId id="356" r:id="rId13"/>
    <p:sldId id="357" r:id="rId14"/>
    <p:sldId id="360" r:id="rId15"/>
    <p:sldId id="361" r:id="rId16"/>
    <p:sldId id="362" r:id="rId17"/>
    <p:sldId id="366" r:id="rId18"/>
    <p:sldId id="367" r:id="rId19"/>
    <p:sldId id="326" r:id="rId20"/>
    <p:sldId id="368" r:id="rId21"/>
    <p:sldId id="353" r:id="rId22"/>
    <p:sldId id="373" r:id="rId23"/>
    <p:sldId id="374" r:id="rId24"/>
    <p:sldId id="375" r:id="rId25"/>
    <p:sldId id="376" r:id="rId26"/>
    <p:sldId id="377" r:id="rId27"/>
    <p:sldId id="378" r:id="rId28"/>
    <p:sldId id="379" r:id="rId29"/>
    <p:sldId id="380" r:id="rId30"/>
    <p:sldId id="381" r:id="rId31"/>
    <p:sldId id="382" r:id="rId32"/>
    <p:sldId id="383" r:id="rId33"/>
    <p:sldId id="384" r:id="rId34"/>
    <p:sldId id="370" r:id="rId35"/>
    <p:sldId id="371" r:id="rId36"/>
    <p:sldId id="385" r:id="rId37"/>
    <p:sldId id="386" r:id="rId38"/>
    <p:sldId id="387" r:id="rId39"/>
    <p:sldId id="388" r:id="rId40"/>
    <p:sldId id="389" r:id="rId41"/>
    <p:sldId id="390" r:id="rId42"/>
    <p:sldId id="391" r:id="rId43"/>
    <p:sldId id="392" r:id="rId44"/>
    <p:sldId id="393" r:id="rId45"/>
    <p:sldId id="372" r:id="rId46"/>
    <p:sldId id="394" r:id="rId47"/>
    <p:sldId id="395" r:id="rId48"/>
    <p:sldId id="396" r:id="rId49"/>
    <p:sldId id="397" r:id="rId50"/>
    <p:sldId id="365" r:id="rId51"/>
    <p:sldId id="398" r:id="rId52"/>
    <p:sldId id="399" r:id="rId53"/>
    <p:sldId id="400" r:id="rId54"/>
    <p:sldId id="401" r:id="rId55"/>
    <p:sldId id="358" r:id="rId56"/>
    <p:sldId id="402" r:id="rId57"/>
    <p:sldId id="403" r:id="rId58"/>
    <p:sldId id="404" r:id="rId59"/>
    <p:sldId id="359" r:id="rId60"/>
    <p:sldId id="369" r:id="rId61"/>
    <p:sldId id="405" r:id="rId62"/>
    <p:sldId id="406" r:id="rId63"/>
    <p:sldId id="407" r:id="rId64"/>
    <p:sldId id="408" r:id="rId65"/>
    <p:sldId id="409" r:id="rId66"/>
    <p:sldId id="410" r:id="rId67"/>
    <p:sldId id="411" r:id="rId6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" charset="0"/>
        <a:ea typeface="+mn-ea"/>
        <a:cs typeface="Lucida Sans Unicode" panose="020B0602030504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" charset="0"/>
        <a:ea typeface="+mn-ea"/>
        <a:cs typeface="Lucida Sans Unicode" panose="020B0602030504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" charset="0"/>
        <a:ea typeface="+mn-ea"/>
        <a:cs typeface="Lucida Sans Unicode" panose="020B0602030504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" charset="0"/>
        <a:ea typeface="+mn-ea"/>
        <a:cs typeface="Lucida Sans Unicode" panose="020B0602030504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" charset="0"/>
        <a:ea typeface="+mn-ea"/>
        <a:cs typeface="Lucida Sans Unicode" panose="020B0602030504020204" pitchFamily="34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2" charset="0"/>
        <a:ea typeface="+mn-ea"/>
        <a:cs typeface="Lucida Sans Unicode" panose="020B0602030504020204" pitchFamily="34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2" charset="0"/>
        <a:ea typeface="+mn-ea"/>
        <a:cs typeface="Lucida Sans Unicode" panose="020B0602030504020204" pitchFamily="34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2" charset="0"/>
        <a:ea typeface="+mn-ea"/>
        <a:cs typeface="Lucida Sans Unicode" panose="020B0602030504020204" pitchFamily="34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2" charset="0"/>
        <a:ea typeface="+mn-ea"/>
        <a:cs typeface="Lucida Sans Unicode" panose="020B0602030504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8195F4-D121-4611-BF48-1073870E09D2}" v="3" dt="2024-03-14T18:15:01.9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31" autoAdjust="0"/>
    <p:restoredTop sz="64762" autoAdjust="0"/>
  </p:normalViewPr>
  <p:slideViewPr>
    <p:cSldViewPr>
      <p:cViewPr varScale="1">
        <p:scale>
          <a:sx n="57" d="100"/>
          <a:sy n="57" d="100"/>
        </p:scale>
        <p:origin x="122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504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7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n Yang" userId="43093da5-77dc-41e1-b856-09bc9a70e0e9" providerId="ADAL" clId="{BDABE818-3170-47B1-B3BC-A8997A86FBF6}"/>
  </pc:docChgLst>
  <pc:docChgLst>
    <pc:chgData name="Lan Yang" userId="43093da5-77dc-41e1-b856-09bc9a70e0e9" providerId="ADAL" clId="{CD20151F-95DB-40A2-96CA-5B1DDB01EA58}"/>
  </pc:docChgLst>
  <pc:docChgLst>
    <pc:chgData name="Lan Yang" userId="43093da5-77dc-41e1-b856-09bc9a70e0e9" providerId="ADAL" clId="{50105C8E-8E83-F24C-A453-C5D58218CC2E}"/>
  </pc:docChgLst>
  <pc:docChgLst>
    <pc:chgData name="Lan Yang" userId="43093da5-77dc-41e1-b856-09bc9a70e0e9" providerId="ADAL" clId="{DC81BA1A-CBE5-F84A-A890-C05C7F2FB751}"/>
  </pc:docChgLst>
  <pc:docChgLst>
    <pc:chgData name="Lan Yang" userId="43093da5-77dc-41e1-b856-09bc9a70e0e9" providerId="ADAL" clId="{068195F4-D121-4611-BF48-1073870E09D2}"/>
    <pc:docChg chg="modSld">
      <pc:chgData name="Lan Yang" userId="43093da5-77dc-41e1-b856-09bc9a70e0e9" providerId="ADAL" clId="{068195F4-D121-4611-BF48-1073870E09D2}" dt="2024-03-14T18:16:31.112" v="70" actId="20577"/>
      <pc:docMkLst>
        <pc:docMk/>
      </pc:docMkLst>
      <pc:sldChg chg="addSp modSp">
        <pc:chgData name="Lan Yang" userId="43093da5-77dc-41e1-b856-09bc9a70e0e9" providerId="ADAL" clId="{068195F4-D121-4611-BF48-1073870E09D2}" dt="2024-03-14T18:16:31.112" v="70" actId="20577"/>
        <pc:sldMkLst>
          <pc:docMk/>
          <pc:sldMk cId="1407805726" sldId="354"/>
        </pc:sldMkLst>
        <pc:spChg chg="mod">
          <ac:chgData name="Lan Yang" userId="43093da5-77dc-41e1-b856-09bc9a70e0e9" providerId="ADAL" clId="{068195F4-D121-4611-BF48-1073870E09D2}" dt="2024-03-14T18:15:29.378" v="52" actId="20577"/>
          <ac:spMkLst>
            <pc:docMk/>
            <pc:sldMk cId="1407805726" sldId="354"/>
            <ac:spMk id="4" creationId="{FD5C30D3-3BF2-6344-9F76-8DC80EA8739A}"/>
          </ac:spMkLst>
        </pc:spChg>
        <pc:spChg chg="add mod">
          <ac:chgData name="Lan Yang" userId="43093da5-77dc-41e1-b856-09bc9a70e0e9" providerId="ADAL" clId="{068195F4-D121-4611-BF48-1073870E09D2}" dt="2024-03-14T18:16:31.112" v="70" actId="20577"/>
          <ac:spMkLst>
            <pc:docMk/>
            <pc:sldMk cId="1407805726" sldId="354"/>
            <ac:spMk id="6" creationId="{8AE88343-FDDE-4988-A40A-398D332213AC}"/>
          </ac:spMkLst>
        </pc:spChg>
      </pc:sldChg>
    </pc:docChg>
  </pc:docChgLst>
</pc:chgInfo>
</file>

<file path=ppt/media/image1.jpeg>
</file>

<file path=ppt/media/image2.tiff>
</file>

<file path=ppt/media/image3.tiff>
</file>

<file path=ppt/media/image4.png>
</file>

<file path=ppt/media/image5.jpe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18061173-7ACB-984C-9064-2DA52C28D35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anose="02020603050405020304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C0619EC6-E554-B746-A99D-353949F6668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anose="02020603050405020304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2F17B1A6-611B-404A-B750-174AD4BC01E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261A035B-DD07-E743-9584-9452B8C93D9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E2F334D5-AE6E-124F-90AE-215BF41005E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anose="02020603050405020304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>
            <a:extLst>
              <a:ext uri="{FF2B5EF4-FFF2-40B4-BE49-F238E27FC236}">
                <a16:creationId xmlns:a16="http://schemas.microsoft.com/office/drawing/2014/main" id="{D6BE84BC-39A4-D44D-9E53-66D513CFC7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</a:lstStyle>
          <a:p>
            <a:pPr>
              <a:defRPr/>
            </a:pPr>
            <a:fld id="{D5A57F8E-D386-D24A-99F8-A8ED7606318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4815CA84-6865-9B4E-AA3A-BDF13B9979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203ACC7D-3E06-6F41-A2F3-FA584D2AF44E}" type="slidenum">
              <a:rPr lang="en-US" altLang="en-US" sz="1200" smtClean="0"/>
              <a:pPr/>
              <a:t>1</a:t>
            </a:fld>
            <a:endParaRPr lang="en-US" altLang="en-US" sz="1200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F9E7CB2A-56EA-CD4E-8A37-23AEB4438A8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A8D6A9CA-40A0-F747-A90D-810DC73A47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68D8DCE9-DA50-364E-A089-E61F4B7431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D68666BC-2DE5-6846-89A3-F63CA5844D6E}" type="slidenum">
              <a:rPr lang="en-US" altLang="en-US" sz="1200" smtClean="0"/>
              <a:pPr/>
              <a:t>16</a:t>
            </a:fld>
            <a:endParaRPr lang="en-US" altLang="en-US" sz="120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134F8AF9-65EE-A544-B350-D8E234AA62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83AE1432-B99B-E343-BC99-9D56ED211A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7862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>
            <a:extLst>
              <a:ext uri="{FF2B5EF4-FFF2-40B4-BE49-F238E27FC236}">
                <a16:creationId xmlns:a16="http://schemas.microsoft.com/office/drawing/2014/main" id="{53A53A60-6E6F-A146-BEB7-D4DCB94085D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16D5AA9D-B1AA-254F-A6E1-8A029B174BFC}" type="slidenum">
              <a:rPr lang="en-US" altLang="en-US" sz="1200" smtClean="0"/>
              <a:pPr/>
              <a:t>19</a:t>
            </a:fld>
            <a:endParaRPr lang="en-US" altLang="en-US" sz="1200"/>
          </a:p>
        </p:txBody>
      </p:sp>
      <p:sp>
        <p:nvSpPr>
          <p:cNvPr id="98307" name="Rectangle 2">
            <a:extLst>
              <a:ext uri="{FF2B5EF4-FFF2-40B4-BE49-F238E27FC236}">
                <a16:creationId xmlns:a16="http://schemas.microsoft.com/office/drawing/2014/main" id="{FEAC5B52-2AE8-7047-B7EF-CE275CC3325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>
            <a:extLst>
              <a:ext uri="{FF2B5EF4-FFF2-40B4-BE49-F238E27FC236}">
                <a16:creationId xmlns:a16="http://schemas.microsoft.com/office/drawing/2014/main" id="{A5A930EC-E7B2-284F-B1E1-7A03203889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>
            <a:extLst>
              <a:ext uri="{FF2B5EF4-FFF2-40B4-BE49-F238E27FC236}">
                <a16:creationId xmlns:a16="http://schemas.microsoft.com/office/drawing/2014/main" id="{BBDB857B-DAE1-0444-8948-20D2CB58788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D1301B9C-F411-354D-89CC-6C41A38AA4DC}" type="slidenum">
              <a:rPr lang="en-US" altLang="en-US" sz="1200" smtClean="0"/>
              <a:pPr/>
              <a:t>21</a:t>
            </a:fld>
            <a:endParaRPr lang="en-US" altLang="en-US" sz="1200"/>
          </a:p>
        </p:txBody>
      </p:sp>
      <p:sp>
        <p:nvSpPr>
          <p:cNvPr id="29699" name="Rectangle 2">
            <a:extLst>
              <a:ext uri="{FF2B5EF4-FFF2-40B4-BE49-F238E27FC236}">
                <a16:creationId xmlns:a16="http://schemas.microsoft.com/office/drawing/2014/main" id="{F88C48C6-0009-7044-A5BB-711BA8372A4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>
            <a:extLst>
              <a:ext uri="{FF2B5EF4-FFF2-40B4-BE49-F238E27FC236}">
                <a16:creationId xmlns:a16="http://schemas.microsoft.com/office/drawing/2014/main" id="{70134123-E9D5-3F46-A0C1-B7DF5C9D65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4662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>
            <a:extLst>
              <a:ext uri="{FF2B5EF4-FFF2-40B4-BE49-F238E27FC236}">
                <a16:creationId xmlns:a16="http://schemas.microsoft.com/office/drawing/2014/main" id="{95487169-74E9-CD40-94BC-FF510869D6D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B02727F0-941B-1340-B243-7BEC5DFBAA42}" type="slidenum">
              <a:rPr lang="en-US" altLang="en-US" sz="1200" smtClean="0"/>
              <a:pPr/>
              <a:t>23</a:t>
            </a:fld>
            <a:endParaRPr lang="en-US" altLang="en-US" sz="1200"/>
          </a:p>
        </p:txBody>
      </p:sp>
      <p:sp>
        <p:nvSpPr>
          <p:cNvPr id="33795" name="Rectangle 2">
            <a:extLst>
              <a:ext uri="{FF2B5EF4-FFF2-40B4-BE49-F238E27FC236}">
                <a16:creationId xmlns:a16="http://schemas.microsoft.com/office/drawing/2014/main" id="{8C4C5C35-6EAF-F847-B8B0-C1A33F95A28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>
            <a:extLst>
              <a:ext uri="{FF2B5EF4-FFF2-40B4-BE49-F238E27FC236}">
                <a16:creationId xmlns:a16="http://schemas.microsoft.com/office/drawing/2014/main" id="{B9351000-17D4-F54E-B44B-9DCD29FC18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3260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>
            <a:extLst>
              <a:ext uri="{FF2B5EF4-FFF2-40B4-BE49-F238E27FC236}">
                <a16:creationId xmlns:a16="http://schemas.microsoft.com/office/drawing/2014/main" id="{1D42F540-4381-6041-ABCC-A41A542B3E2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D122634F-2F02-1747-AF59-81399954F2C0}" type="slidenum">
              <a:rPr lang="en-US" altLang="en-US" sz="1200" smtClean="0"/>
              <a:pPr/>
              <a:t>25</a:t>
            </a:fld>
            <a:endParaRPr lang="en-US" altLang="en-US" sz="1200"/>
          </a:p>
        </p:txBody>
      </p:sp>
      <p:sp>
        <p:nvSpPr>
          <p:cNvPr id="35843" name="Rectangle 2">
            <a:extLst>
              <a:ext uri="{FF2B5EF4-FFF2-40B4-BE49-F238E27FC236}">
                <a16:creationId xmlns:a16="http://schemas.microsoft.com/office/drawing/2014/main" id="{59F6BECD-F8F2-C848-85F4-93D8B731BCE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>
            <a:extLst>
              <a:ext uri="{FF2B5EF4-FFF2-40B4-BE49-F238E27FC236}">
                <a16:creationId xmlns:a16="http://schemas.microsoft.com/office/drawing/2014/main" id="{ADF6311F-4F52-FF40-AE4B-DBBD3918CE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8012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>
            <a:extLst>
              <a:ext uri="{FF2B5EF4-FFF2-40B4-BE49-F238E27FC236}">
                <a16:creationId xmlns:a16="http://schemas.microsoft.com/office/drawing/2014/main" id="{FB7D6B6B-9967-284E-A118-F64FF5E8C24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E01CA4F6-54E8-C644-B55B-DCE1C817A88E}" type="slidenum">
              <a:rPr lang="en-US" altLang="en-US" sz="1200" smtClean="0"/>
              <a:pPr/>
              <a:t>27</a:t>
            </a:fld>
            <a:endParaRPr lang="en-US" altLang="en-US" sz="1200"/>
          </a:p>
        </p:txBody>
      </p:sp>
      <p:sp>
        <p:nvSpPr>
          <p:cNvPr id="37891" name="Rectangle 2">
            <a:extLst>
              <a:ext uri="{FF2B5EF4-FFF2-40B4-BE49-F238E27FC236}">
                <a16:creationId xmlns:a16="http://schemas.microsoft.com/office/drawing/2014/main" id="{DD84CE46-0AC7-6B40-88B7-CC21B30C81B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>
            <a:extLst>
              <a:ext uri="{FF2B5EF4-FFF2-40B4-BE49-F238E27FC236}">
                <a16:creationId xmlns:a16="http://schemas.microsoft.com/office/drawing/2014/main" id="{0D58ADD1-508F-F54A-BB19-B52B900391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9165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>
            <a:extLst>
              <a:ext uri="{FF2B5EF4-FFF2-40B4-BE49-F238E27FC236}">
                <a16:creationId xmlns:a16="http://schemas.microsoft.com/office/drawing/2014/main" id="{461C5793-B98D-5843-8B25-8FF7763492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8682F734-A0F8-F64A-BB8E-9F74B09E2751}" type="slidenum">
              <a:rPr lang="en-US" altLang="en-US" sz="1200" smtClean="0"/>
              <a:pPr/>
              <a:t>29</a:t>
            </a:fld>
            <a:endParaRPr lang="en-US" altLang="en-US" sz="1200"/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D44F2F5F-5BC1-E447-90CC-D61E40A2F6F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>
            <a:extLst>
              <a:ext uri="{FF2B5EF4-FFF2-40B4-BE49-F238E27FC236}">
                <a16:creationId xmlns:a16="http://schemas.microsoft.com/office/drawing/2014/main" id="{BF245FCD-4361-CD47-9408-70CEF99ECF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7533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>
            <a:extLst>
              <a:ext uri="{FF2B5EF4-FFF2-40B4-BE49-F238E27FC236}">
                <a16:creationId xmlns:a16="http://schemas.microsoft.com/office/drawing/2014/main" id="{9EB7CE59-B845-3E4F-AAF9-527B6881C3F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D9562ED3-02BC-C645-AFA1-FC54CEC7A865}" type="slidenum">
              <a:rPr lang="en-US" altLang="en-US" sz="1200" smtClean="0"/>
              <a:pPr/>
              <a:t>31</a:t>
            </a:fld>
            <a:endParaRPr lang="en-US" altLang="en-US" sz="1200"/>
          </a:p>
        </p:txBody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F5C79DB1-4302-2E47-B096-F3A1B3CA8A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>
            <a:extLst>
              <a:ext uri="{FF2B5EF4-FFF2-40B4-BE49-F238E27FC236}">
                <a16:creationId xmlns:a16="http://schemas.microsoft.com/office/drawing/2014/main" id="{AFF47D85-AA0F-C942-8C32-5DFFC6BC19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71851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:a16="http://schemas.microsoft.com/office/drawing/2014/main" id="{64A43F2C-69E0-8649-9975-6E6C73E4CFE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69F7F405-1ECD-7143-8A70-04F858C715C2}" type="slidenum">
              <a:rPr lang="en-US" altLang="en-US" sz="1200" smtClean="0"/>
              <a:pPr/>
              <a:t>33</a:t>
            </a:fld>
            <a:endParaRPr lang="en-US" altLang="en-US" sz="1200"/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A52D1758-C25B-2249-AE03-85C15A5AF4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07DBD59E-D219-8B47-B017-96BF9C0734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3441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5A57F8E-D386-D24A-99F8-A8ED76063182}" type="slidenum">
              <a:rPr lang="en-US" altLang="en-US" smtClean="0"/>
              <a:pPr>
                <a:defRPr/>
              </a:pPr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6353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>
            <a:extLst>
              <a:ext uri="{FF2B5EF4-FFF2-40B4-BE49-F238E27FC236}">
                <a16:creationId xmlns:a16="http://schemas.microsoft.com/office/drawing/2014/main" id="{B638A7A5-E9DD-C648-A690-020B1CB4EEF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080BB42C-23E5-9047-88CA-77DEA7243479}" type="slidenum">
              <a:rPr lang="en-US" altLang="en-US" sz="1200" smtClean="0"/>
              <a:pPr/>
              <a:t>2</a:t>
            </a:fld>
            <a:endParaRPr lang="en-US" altLang="en-US" sz="1200"/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FA1EC8C0-ABC6-5745-A063-BD97940CDC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A2B35CF2-045E-0B4B-971C-0441C6D9BF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0004" tIns="45002" rIns="90004" bIns="45002"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>
            <a:extLst>
              <a:ext uri="{FF2B5EF4-FFF2-40B4-BE49-F238E27FC236}">
                <a16:creationId xmlns:a16="http://schemas.microsoft.com/office/drawing/2014/main" id="{B8268B9E-015E-D240-8CF1-3113F0C711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D8EFE743-BD80-9A49-ADAB-E40C8D7B8B5F}" type="slidenum">
              <a:rPr lang="en-US" altLang="en-US" sz="1200" smtClean="0"/>
              <a:pPr/>
              <a:t>41</a:t>
            </a:fld>
            <a:endParaRPr lang="en-US" altLang="en-US" sz="1200"/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4D8CFD0A-30CD-5B43-B87F-BAA55CA59B3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>
            <a:extLst>
              <a:ext uri="{FF2B5EF4-FFF2-40B4-BE49-F238E27FC236}">
                <a16:creationId xmlns:a16="http://schemas.microsoft.com/office/drawing/2014/main" id="{01E6A47F-95BB-8940-8EDE-BE5AFF58D0C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4153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>
            <a:extLst>
              <a:ext uri="{FF2B5EF4-FFF2-40B4-BE49-F238E27FC236}">
                <a16:creationId xmlns:a16="http://schemas.microsoft.com/office/drawing/2014/main" id="{1643EFA4-9F26-464F-840F-570C438CF22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43D6585E-80FC-EF48-A322-5029DF0F76DB}" type="slidenum">
              <a:rPr lang="en-US" altLang="en-US" sz="1200" smtClean="0"/>
              <a:pPr/>
              <a:t>42</a:t>
            </a:fld>
            <a:endParaRPr lang="en-US" altLang="en-US" sz="1200"/>
          </a:p>
        </p:txBody>
      </p:sp>
      <p:sp>
        <p:nvSpPr>
          <p:cNvPr id="52227" name="Rectangle 2">
            <a:extLst>
              <a:ext uri="{FF2B5EF4-FFF2-40B4-BE49-F238E27FC236}">
                <a16:creationId xmlns:a16="http://schemas.microsoft.com/office/drawing/2014/main" id="{885A9B89-5E43-1F41-9F73-60A7889CDD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>
            <a:extLst>
              <a:ext uri="{FF2B5EF4-FFF2-40B4-BE49-F238E27FC236}">
                <a16:creationId xmlns:a16="http://schemas.microsoft.com/office/drawing/2014/main" id="{706E97FE-DE4A-8A47-8447-AF5E0E7C2E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8339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>
            <a:extLst>
              <a:ext uri="{FF2B5EF4-FFF2-40B4-BE49-F238E27FC236}">
                <a16:creationId xmlns:a16="http://schemas.microsoft.com/office/drawing/2014/main" id="{7AFA9FAF-CAC7-304B-B64D-8F9E51338D9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ECB3A482-B3EB-474B-AAFF-C89023813B71}" type="slidenum">
              <a:rPr lang="en-US" altLang="en-US" sz="1200" smtClean="0"/>
              <a:pPr/>
              <a:t>43</a:t>
            </a:fld>
            <a:endParaRPr lang="en-US" altLang="en-US" sz="1200"/>
          </a:p>
        </p:txBody>
      </p:sp>
      <p:sp>
        <p:nvSpPr>
          <p:cNvPr id="54275" name="Rectangle 2">
            <a:extLst>
              <a:ext uri="{FF2B5EF4-FFF2-40B4-BE49-F238E27FC236}">
                <a16:creationId xmlns:a16="http://schemas.microsoft.com/office/drawing/2014/main" id="{CAD808F1-6F92-3F46-A56B-2279F1FC2A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>
            <a:extLst>
              <a:ext uri="{FF2B5EF4-FFF2-40B4-BE49-F238E27FC236}">
                <a16:creationId xmlns:a16="http://schemas.microsoft.com/office/drawing/2014/main" id="{6296006C-BDC3-0248-8958-9F126AC6A5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3556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>
            <a:extLst>
              <a:ext uri="{FF2B5EF4-FFF2-40B4-BE49-F238E27FC236}">
                <a16:creationId xmlns:a16="http://schemas.microsoft.com/office/drawing/2014/main" id="{9E79BF78-BA4D-EE49-93E3-4772C5F0EBC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F336230E-6909-9244-8E5D-C2E48486E929}" type="slidenum">
              <a:rPr lang="en-US" altLang="en-US" sz="1200" smtClean="0"/>
              <a:pPr/>
              <a:t>44</a:t>
            </a:fld>
            <a:endParaRPr lang="en-US" altLang="en-US" sz="1200"/>
          </a:p>
        </p:txBody>
      </p:sp>
      <p:sp>
        <p:nvSpPr>
          <p:cNvPr id="56323" name="Rectangle 2">
            <a:extLst>
              <a:ext uri="{FF2B5EF4-FFF2-40B4-BE49-F238E27FC236}">
                <a16:creationId xmlns:a16="http://schemas.microsoft.com/office/drawing/2014/main" id="{C5D3C30A-A608-304B-9E10-0560AE314E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>
            <a:extLst>
              <a:ext uri="{FF2B5EF4-FFF2-40B4-BE49-F238E27FC236}">
                <a16:creationId xmlns:a16="http://schemas.microsoft.com/office/drawing/2014/main" id="{8731C49A-F4D0-894B-817F-29669651DD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4227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>
            <a:extLst>
              <a:ext uri="{FF2B5EF4-FFF2-40B4-BE49-F238E27FC236}">
                <a16:creationId xmlns:a16="http://schemas.microsoft.com/office/drawing/2014/main" id="{E701A97E-FA55-FA4F-9E96-CB0B7ED4BFF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C9D76EDF-13CA-5549-ABB3-5B42E3325D46}" type="slidenum">
              <a:rPr lang="en-US" altLang="en-US" sz="1200" smtClean="0"/>
              <a:pPr/>
              <a:t>46</a:t>
            </a:fld>
            <a:endParaRPr lang="en-US" altLang="en-US" sz="1200"/>
          </a:p>
        </p:txBody>
      </p:sp>
      <p:sp>
        <p:nvSpPr>
          <p:cNvPr id="58371" name="Rectangle 2">
            <a:extLst>
              <a:ext uri="{FF2B5EF4-FFF2-40B4-BE49-F238E27FC236}">
                <a16:creationId xmlns:a16="http://schemas.microsoft.com/office/drawing/2014/main" id="{C05397C4-1EBD-D141-9F18-08C2BEC97B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>
            <a:extLst>
              <a:ext uri="{FF2B5EF4-FFF2-40B4-BE49-F238E27FC236}">
                <a16:creationId xmlns:a16="http://schemas.microsoft.com/office/drawing/2014/main" id="{B41361CE-F9B4-2142-A723-1E73DA7697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3267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>
            <a:extLst>
              <a:ext uri="{FF2B5EF4-FFF2-40B4-BE49-F238E27FC236}">
                <a16:creationId xmlns:a16="http://schemas.microsoft.com/office/drawing/2014/main" id="{AC252A78-273A-1140-8A27-5A2F83D0F8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40F9539E-C670-8A4F-B51C-D69198C2191E}" type="slidenum">
              <a:rPr lang="en-US" altLang="en-US" sz="1200" smtClean="0"/>
              <a:pPr/>
              <a:t>47</a:t>
            </a:fld>
            <a:endParaRPr lang="en-US" altLang="en-US" sz="1200"/>
          </a:p>
        </p:txBody>
      </p:sp>
      <p:sp>
        <p:nvSpPr>
          <p:cNvPr id="60419" name="Rectangle 2">
            <a:extLst>
              <a:ext uri="{FF2B5EF4-FFF2-40B4-BE49-F238E27FC236}">
                <a16:creationId xmlns:a16="http://schemas.microsoft.com/office/drawing/2014/main" id="{4D5307C2-64C6-E143-9C01-F8A7DC40A1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>
            <a:extLst>
              <a:ext uri="{FF2B5EF4-FFF2-40B4-BE49-F238E27FC236}">
                <a16:creationId xmlns:a16="http://schemas.microsoft.com/office/drawing/2014/main" id="{E5F1BC2E-DA33-5E41-8FF6-F17E611D6D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6319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>
            <a:extLst>
              <a:ext uri="{FF2B5EF4-FFF2-40B4-BE49-F238E27FC236}">
                <a16:creationId xmlns:a16="http://schemas.microsoft.com/office/drawing/2014/main" id="{7EF45277-19C1-D541-9B9E-763F039E230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32157008-A844-2D4D-9DF0-00AFE93A2946}" type="slidenum">
              <a:rPr lang="en-US" altLang="en-US" sz="1200" smtClean="0"/>
              <a:pPr/>
              <a:t>48</a:t>
            </a:fld>
            <a:endParaRPr lang="en-US" altLang="en-US" sz="1200"/>
          </a:p>
        </p:txBody>
      </p:sp>
      <p:sp>
        <p:nvSpPr>
          <p:cNvPr id="62467" name="Rectangle 2">
            <a:extLst>
              <a:ext uri="{FF2B5EF4-FFF2-40B4-BE49-F238E27FC236}">
                <a16:creationId xmlns:a16="http://schemas.microsoft.com/office/drawing/2014/main" id="{A32576CB-3B5A-6348-9274-E631AA41807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>
            <a:extLst>
              <a:ext uri="{FF2B5EF4-FFF2-40B4-BE49-F238E27FC236}">
                <a16:creationId xmlns:a16="http://schemas.microsoft.com/office/drawing/2014/main" id="{7E1C7BE2-DC5B-8840-AC0E-7455E53205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4649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>
            <a:extLst>
              <a:ext uri="{FF2B5EF4-FFF2-40B4-BE49-F238E27FC236}">
                <a16:creationId xmlns:a16="http://schemas.microsoft.com/office/drawing/2014/main" id="{53A53A60-6E6F-A146-BEB7-D4DCB94085D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16D5AA9D-B1AA-254F-A6E1-8A029B174BFC}" type="slidenum">
              <a:rPr lang="en-US" altLang="en-US" sz="1200" smtClean="0"/>
              <a:pPr/>
              <a:t>49</a:t>
            </a:fld>
            <a:endParaRPr lang="en-US" altLang="en-US" sz="1200"/>
          </a:p>
        </p:txBody>
      </p:sp>
      <p:sp>
        <p:nvSpPr>
          <p:cNvPr id="98307" name="Rectangle 2">
            <a:extLst>
              <a:ext uri="{FF2B5EF4-FFF2-40B4-BE49-F238E27FC236}">
                <a16:creationId xmlns:a16="http://schemas.microsoft.com/office/drawing/2014/main" id="{FEAC5B52-2AE8-7047-B7EF-CE275CC3325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>
            <a:extLst>
              <a:ext uri="{FF2B5EF4-FFF2-40B4-BE49-F238E27FC236}">
                <a16:creationId xmlns:a16="http://schemas.microsoft.com/office/drawing/2014/main" id="{A5A930EC-E7B2-284F-B1E1-7A03203889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0698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>
            <a:extLst>
              <a:ext uri="{FF2B5EF4-FFF2-40B4-BE49-F238E27FC236}">
                <a16:creationId xmlns:a16="http://schemas.microsoft.com/office/drawing/2014/main" id="{387F1782-FCAD-3942-928C-4883C242C88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E11B99FB-4C05-244C-8E35-01B9CBB46883}" type="slidenum">
              <a:rPr lang="en-US" altLang="en-US" sz="1200" smtClean="0"/>
              <a:pPr/>
              <a:t>50</a:t>
            </a:fld>
            <a:endParaRPr lang="en-US" altLang="en-US" sz="1200"/>
          </a:p>
        </p:txBody>
      </p:sp>
      <p:sp>
        <p:nvSpPr>
          <p:cNvPr id="64515" name="Rectangle 2">
            <a:extLst>
              <a:ext uri="{FF2B5EF4-FFF2-40B4-BE49-F238E27FC236}">
                <a16:creationId xmlns:a16="http://schemas.microsoft.com/office/drawing/2014/main" id="{E33C33D6-95C8-D14B-96DD-AE7408816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>
            <a:extLst>
              <a:ext uri="{FF2B5EF4-FFF2-40B4-BE49-F238E27FC236}">
                <a16:creationId xmlns:a16="http://schemas.microsoft.com/office/drawing/2014/main" id="{6FA8811C-2C9A-354D-95BA-3627A04AA2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4763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>
            <a:extLst>
              <a:ext uri="{FF2B5EF4-FFF2-40B4-BE49-F238E27FC236}">
                <a16:creationId xmlns:a16="http://schemas.microsoft.com/office/drawing/2014/main" id="{B8F44C09-F55A-7E43-AE49-5BE9FA2D34C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63FB7092-73F7-164B-853B-A6CF2FC05D30}" type="slidenum">
              <a:rPr lang="en-US" altLang="en-US" sz="1200" smtClean="0"/>
              <a:pPr/>
              <a:t>57</a:t>
            </a:fld>
            <a:endParaRPr lang="en-US" altLang="en-US" sz="1200"/>
          </a:p>
        </p:txBody>
      </p:sp>
      <p:sp>
        <p:nvSpPr>
          <p:cNvPr id="66563" name="Rectangle 2">
            <a:extLst>
              <a:ext uri="{FF2B5EF4-FFF2-40B4-BE49-F238E27FC236}">
                <a16:creationId xmlns:a16="http://schemas.microsoft.com/office/drawing/2014/main" id="{556661B2-EE90-C64A-B691-09B66081171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>
            <a:extLst>
              <a:ext uri="{FF2B5EF4-FFF2-40B4-BE49-F238E27FC236}">
                <a16:creationId xmlns:a16="http://schemas.microsoft.com/office/drawing/2014/main" id="{B69B2DE1-0BE0-5A4C-8B43-7C22EE6C7E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048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>
            <a:extLst>
              <a:ext uri="{FF2B5EF4-FFF2-40B4-BE49-F238E27FC236}">
                <a16:creationId xmlns:a16="http://schemas.microsoft.com/office/drawing/2014/main" id="{CEBF1006-E888-3E46-AA7C-7C858374B33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49EDD33E-3F12-FB4B-9FBC-B6DD7255B2F3}" type="slidenum">
              <a:rPr lang="en-US" altLang="en-US" sz="1200" smtClean="0"/>
              <a:pPr/>
              <a:t>3</a:t>
            </a:fld>
            <a:endParaRPr lang="en-US" altLang="en-US" sz="1200"/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5C2301FD-3B1E-754A-BECA-7D211C30F2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>
            <a:extLst>
              <a:ext uri="{FF2B5EF4-FFF2-40B4-BE49-F238E27FC236}">
                <a16:creationId xmlns:a16="http://schemas.microsoft.com/office/drawing/2014/main" id="{4A85081A-79D3-8E46-9829-3D8D9D7D3A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6697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>
            <a:extLst>
              <a:ext uri="{FF2B5EF4-FFF2-40B4-BE49-F238E27FC236}">
                <a16:creationId xmlns:a16="http://schemas.microsoft.com/office/drawing/2014/main" id="{ACCC8BC5-C46F-A449-A764-A22585EE55E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5825AE9C-8536-7D48-8EBB-66397E1EDEAA}" type="slidenum">
              <a:rPr lang="en-US" altLang="en-US" sz="1200" smtClean="0"/>
              <a:pPr/>
              <a:t>60</a:t>
            </a:fld>
            <a:endParaRPr lang="en-US" altLang="en-US" sz="1200"/>
          </a:p>
        </p:txBody>
      </p:sp>
      <p:sp>
        <p:nvSpPr>
          <p:cNvPr id="71683" name="Rectangle 2">
            <a:extLst>
              <a:ext uri="{FF2B5EF4-FFF2-40B4-BE49-F238E27FC236}">
                <a16:creationId xmlns:a16="http://schemas.microsoft.com/office/drawing/2014/main" id="{F342F469-77EC-A646-98C8-24753D09BDD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>
            <a:extLst>
              <a:ext uri="{FF2B5EF4-FFF2-40B4-BE49-F238E27FC236}">
                <a16:creationId xmlns:a16="http://schemas.microsoft.com/office/drawing/2014/main" id="{29E6458B-5BCE-7747-A2D8-51D1A64652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4486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>
            <a:extLst>
              <a:ext uri="{FF2B5EF4-FFF2-40B4-BE49-F238E27FC236}">
                <a16:creationId xmlns:a16="http://schemas.microsoft.com/office/drawing/2014/main" id="{BF166888-FB54-2643-8CA0-594BC8D6650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5B7DF00F-01B9-1F44-AE2D-58A82B8C6085}" type="slidenum">
              <a:rPr lang="en-US" altLang="en-US" sz="1200" smtClean="0"/>
              <a:pPr/>
              <a:t>62</a:t>
            </a:fld>
            <a:endParaRPr lang="en-US" altLang="en-US" sz="1200"/>
          </a:p>
        </p:txBody>
      </p:sp>
      <p:sp>
        <p:nvSpPr>
          <p:cNvPr id="84995" name="Rectangle 2">
            <a:extLst>
              <a:ext uri="{FF2B5EF4-FFF2-40B4-BE49-F238E27FC236}">
                <a16:creationId xmlns:a16="http://schemas.microsoft.com/office/drawing/2014/main" id="{D8D00C8F-6E17-FB48-818C-E4B885D5E62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>
            <a:extLst>
              <a:ext uri="{FF2B5EF4-FFF2-40B4-BE49-F238E27FC236}">
                <a16:creationId xmlns:a16="http://schemas.microsoft.com/office/drawing/2014/main" id="{DBE9DA15-DC35-BF49-965C-851A4252A7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1887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>
            <a:extLst>
              <a:ext uri="{FF2B5EF4-FFF2-40B4-BE49-F238E27FC236}">
                <a16:creationId xmlns:a16="http://schemas.microsoft.com/office/drawing/2014/main" id="{BBA88B99-0681-A245-81E4-A8EF2A756C6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3297EBCA-B2A2-A740-9033-486BA8EA03AA}" type="slidenum">
              <a:rPr lang="en-US" altLang="en-US" sz="1200" smtClean="0"/>
              <a:pPr/>
              <a:t>63</a:t>
            </a:fld>
            <a:endParaRPr lang="en-US" altLang="en-US" sz="1200"/>
          </a:p>
        </p:txBody>
      </p:sp>
      <p:sp>
        <p:nvSpPr>
          <p:cNvPr id="73731" name="Rectangle 2">
            <a:extLst>
              <a:ext uri="{FF2B5EF4-FFF2-40B4-BE49-F238E27FC236}">
                <a16:creationId xmlns:a16="http://schemas.microsoft.com/office/drawing/2014/main" id="{03E33668-3CEA-4641-9365-090920C233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>
            <a:extLst>
              <a:ext uri="{FF2B5EF4-FFF2-40B4-BE49-F238E27FC236}">
                <a16:creationId xmlns:a16="http://schemas.microsoft.com/office/drawing/2014/main" id="{5F1A92FC-52B4-3840-B381-93B8F071F97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1890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>
            <a:extLst>
              <a:ext uri="{FF2B5EF4-FFF2-40B4-BE49-F238E27FC236}">
                <a16:creationId xmlns:a16="http://schemas.microsoft.com/office/drawing/2014/main" id="{B7A08472-3677-D747-92B1-D0A19360875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5FB8425E-31F8-D14B-91C9-6D3377CEBA53}" type="slidenum">
              <a:rPr lang="en-US" altLang="en-US" sz="1200" smtClean="0"/>
              <a:pPr/>
              <a:t>65</a:t>
            </a:fld>
            <a:endParaRPr lang="en-US" altLang="en-US" sz="1200"/>
          </a:p>
        </p:txBody>
      </p:sp>
      <p:sp>
        <p:nvSpPr>
          <p:cNvPr id="76803" name="Rectangle 2">
            <a:extLst>
              <a:ext uri="{FF2B5EF4-FFF2-40B4-BE49-F238E27FC236}">
                <a16:creationId xmlns:a16="http://schemas.microsoft.com/office/drawing/2014/main" id="{66F1B2F6-6191-B54F-99CA-D8FE23FE533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>
            <a:extLst>
              <a:ext uri="{FF2B5EF4-FFF2-40B4-BE49-F238E27FC236}">
                <a16:creationId xmlns:a16="http://schemas.microsoft.com/office/drawing/2014/main" id="{3765DA0A-ADE5-5A48-9915-8B4D9528D7E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2801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>
            <a:extLst>
              <a:ext uri="{FF2B5EF4-FFF2-40B4-BE49-F238E27FC236}">
                <a16:creationId xmlns:a16="http://schemas.microsoft.com/office/drawing/2014/main" id="{53A53A60-6E6F-A146-BEB7-D4DCB94085D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16D5AA9D-B1AA-254F-A6E1-8A029B174BFC}" type="slidenum">
              <a:rPr lang="en-US" altLang="en-US" sz="1200" smtClean="0"/>
              <a:pPr/>
              <a:t>67</a:t>
            </a:fld>
            <a:endParaRPr lang="en-US" altLang="en-US" sz="1200"/>
          </a:p>
        </p:txBody>
      </p:sp>
      <p:sp>
        <p:nvSpPr>
          <p:cNvPr id="98307" name="Rectangle 2">
            <a:extLst>
              <a:ext uri="{FF2B5EF4-FFF2-40B4-BE49-F238E27FC236}">
                <a16:creationId xmlns:a16="http://schemas.microsoft.com/office/drawing/2014/main" id="{FEAC5B52-2AE8-7047-B7EF-CE275CC3325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>
            <a:extLst>
              <a:ext uri="{FF2B5EF4-FFF2-40B4-BE49-F238E27FC236}">
                <a16:creationId xmlns:a16="http://schemas.microsoft.com/office/drawing/2014/main" id="{A5A930EC-E7B2-284F-B1E1-7A03203889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867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>
            <a:extLst>
              <a:ext uri="{FF2B5EF4-FFF2-40B4-BE49-F238E27FC236}">
                <a16:creationId xmlns:a16="http://schemas.microsoft.com/office/drawing/2014/main" id="{F2C618E2-DA91-BC4E-BC0F-36198A197F9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721AA4D2-1101-8A4C-951C-4EF6CBB38FB0}" type="slidenum">
              <a:rPr lang="en-US" altLang="en-US" sz="1200" smtClean="0"/>
              <a:pPr/>
              <a:t>5</a:t>
            </a:fld>
            <a:endParaRPr lang="en-US" altLang="en-US" sz="1200"/>
          </a:p>
        </p:txBody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2877C0ED-B5A1-DA49-AD45-F2985BC925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6322BAE1-BEE7-1149-B80C-CD51180A4E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37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5863AC30-E7E5-6E48-8FC3-6617728BC55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F35D2AD9-4CCB-B14F-882A-DF1E02171B2C}" type="slidenum">
              <a:rPr lang="en-US" altLang="en-US" sz="1200" smtClean="0"/>
              <a:pPr/>
              <a:t>8</a:t>
            </a:fld>
            <a:endParaRPr lang="en-US" altLang="en-US" sz="1200"/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E3D649B2-2C53-6641-9FCD-9A08CCE530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6" name="Rectangle 3">
            <a:extLst>
              <a:ext uri="{FF2B5EF4-FFF2-40B4-BE49-F238E27FC236}">
                <a16:creationId xmlns:a16="http://schemas.microsoft.com/office/drawing/2014/main" id="{96CF3EEA-134A-6F4B-809E-B765B4A18B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40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>
            <a:extLst>
              <a:ext uri="{FF2B5EF4-FFF2-40B4-BE49-F238E27FC236}">
                <a16:creationId xmlns:a16="http://schemas.microsoft.com/office/drawing/2014/main" id="{EF186735-C5E9-B540-BCC4-898E10F2996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46D4F912-7F69-F846-894C-10D743D576B0}" type="slidenum">
              <a:rPr lang="en-US" altLang="en-US" sz="1200" smtClean="0"/>
              <a:pPr/>
              <a:t>9</a:t>
            </a:fld>
            <a:endParaRPr lang="en-US" altLang="en-US" sz="1200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D6F6B475-4096-C94E-A30C-4A6A8822F29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A268C684-27AF-2244-BFF5-0FE586D3F0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300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>
            <a:extLst>
              <a:ext uri="{FF2B5EF4-FFF2-40B4-BE49-F238E27FC236}">
                <a16:creationId xmlns:a16="http://schemas.microsoft.com/office/drawing/2014/main" id="{8EB51B15-1F68-C84A-AE27-ADACB579DD2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546CB752-D335-714F-B9D0-24EF90CC69BD}" type="slidenum">
              <a:rPr lang="en-US" altLang="en-US" sz="1200" smtClean="0"/>
              <a:pPr/>
              <a:t>11</a:t>
            </a:fld>
            <a:endParaRPr lang="en-US" altLang="en-US" sz="1200"/>
          </a:p>
        </p:txBody>
      </p:sp>
      <p:sp>
        <p:nvSpPr>
          <p:cNvPr id="19459" name="Rectangle 2">
            <a:extLst>
              <a:ext uri="{FF2B5EF4-FFF2-40B4-BE49-F238E27FC236}">
                <a16:creationId xmlns:a16="http://schemas.microsoft.com/office/drawing/2014/main" id="{B5F06B50-F7DB-0646-84C6-4562B514E2F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>
            <a:extLst>
              <a:ext uri="{FF2B5EF4-FFF2-40B4-BE49-F238E27FC236}">
                <a16:creationId xmlns:a16="http://schemas.microsoft.com/office/drawing/2014/main" id="{1F23C9BB-D6FF-DF46-B024-2E715A0169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962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B18DE0A0-36D6-E749-867D-C7BDAE76507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DEFEC944-CEAB-8440-9F25-F6ED81076983}" type="slidenum">
              <a:rPr lang="en-US" altLang="en-US" sz="1200" smtClean="0"/>
              <a:pPr/>
              <a:t>14</a:t>
            </a:fld>
            <a:endParaRPr lang="en-US" altLang="en-US" sz="120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18A353E1-461E-0645-AE2B-C4AF1668561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B3819DDA-6AF0-7845-BC00-136C10EB3F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3625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1F491492-B660-8147-9EBB-670B193F84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cs typeface="Lucida Sans Unicode" panose="020B0602030504020204" pitchFamily="34" charset="0"/>
              </a:defRPr>
            </a:lvl9pPr>
          </a:lstStyle>
          <a:p>
            <a:fld id="{FAFFF0CF-C90D-1848-9435-3A389AA8F370}" type="slidenum">
              <a:rPr lang="en-US" altLang="en-US" sz="1200" smtClean="0"/>
              <a:pPr/>
              <a:t>15</a:t>
            </a:fld>
            <a:endParaRPr lang="en-US" altLang="en-US" sz="1200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33AFFF4A-3C8D-AC4B-A977-4381770056A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5EFC01B7-F986-BA4F-B6CC-D0806644FB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867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051571CB-1E23-AA4B-836A-A5D04092FC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3775" y="6564313"/>
            <a:ext cx="1558925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Lucida Sans Unicode" panose="020B0602030504020204" pitchFamily="34" charset="0"/>
                <a:cs typeface="Lucida Sans Unicode" panose="020B0602030504020204" pitchFamily="34" charset="0"/>
              </a:defRPr>
            </a:lvl9pPr>
          </a:lstStyle>
          <a:p>
            <a:pPr algn="r">
              <a:defRPr/>
            </a:pPr>
            <a:r>
              <a:rPr lang="en-US" altLang="en-US" sz="1200">
                <a:latin typeface="Courier" pitchFamily="49" charset="0"/>
              </a:rPr>
              <a:t>ISBN </a:t>
            </a:r>
            <a:r>
              <a:rPr lang="en-US" altLang="en-US" sz="1200"/>
              <a:t>0-321-49362-1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AC5B039D-3B42-2346-8838-E86487EB84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0"/>
            <a:ext cx="5105400" cy="656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39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371600"/>
            <a:ext cx="3657600" cy="1143000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3276600"/>
            <a:ext cx="3657600" cy="1752600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rgbClr val="CC3300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01383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4A29432-F6F4-1F4D-9D9D-88526EAFDD3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2018 Pearson. All rights reserved.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6CB845B-D6D6-DE4C-9FEA-5F5F1760C1E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1-</a:t>
            </a:r>
            <a:fld id="{5FE2F151-245A-3845-949E-FE9881E8D93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6808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4650" y="381000"/>
            <a:ext cx="203835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81000"/>
            <a:ext cx="596265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489577C-4665-2E43-B3C7-FB43714FD98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2018 Pearson. All rights reserved.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E9286CB-2B94-0045-A21F-AF40A6F3ABC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1-</a:t>
            </a:r>
            <a:fld id="{2F197CA9-CB41-B746-9376-703BC619F12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392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33BB1AF-780B-8244-8E6A-B8CD1E8EA36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2018 Pearson. All rights reserved.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8C95EFC-AA5B-FD4D-8025-FC0589DCA66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1-</a:t>
            </a:r>
            <a:fld id="{444F3E97-4E53-E342-B17A-3EC69216D2A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400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84225B9-49F8-CA46-BB90-9B25EFAEA30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2018 Pearson. All rights reserved.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FD5379-FFB8-B847-B31A-6F6D39B63A0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1-</a:t>
            </a:r>
            <a:fld id="{C93682C4-CAAE-084C-9FEE-B64177A79E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7801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40005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2500" y="1600200"/>
            <a:ext cx="40005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C54611-8213-4E40-A65B-2C0A0A2452B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2018 Pearson. All rights reserved.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A965E4-3DB6-904B-A789-0FC24C073AE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1-</a:t>
            </a:r>
            <a:fld id="{F5B4B133-E764-8A4E-A8E0-FB7B50275E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199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85AAB486-3D6C-9D4A-95D1-22EBBA571F9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2018 Pearson. All rights reserved.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5A9B67E0-EAB9-6044-8627-7A7E9DE6CF3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1-</a:t>
            </a:r>
            <a:fld id="{690C1C83-75C5-8748-ADC8-B61FC792D1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2131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885C3DDD-10B5-E749-9756-AADC9AE5E4E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2018 Pearson. All rights reserved.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1A30784-1A84-0C47-BAB0-2ACEA309FB1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1-</a:t>
            </a:r>
            <a:fld id="{19FAFC00-B6F4-4445-952A-942626C129D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5754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8A832FC-F656-8045-85C0-E893E0C92BD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2018 Pearson. All rights reserved.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0BFACD92-CFCC-734C-A7CD-FA03D6A1A20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1-</a:t>
            </a:r>
            <a:fld id="{0C7A17C8-C3E5-B949-99CA-BE8FF5F02DB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31033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5A6843-ED76-D647-A1DC-BEB15CEE13C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2018 Pearson. All rights reserved.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D4E86C-EA73-C94A-BC1F-358299A5E6B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1-</a:t>
            </a:r>
            <a:fld id="{7013A5AD-11B2-9C4A-A4CF-99D35E70757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7385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BFE86F-74E9-6148-8352-DF721DB1DA3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2018 Pearson. All rights reserved.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5445F5-D742-434C-B55F-88150F0BF33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1-</a:t>
            </a:r>
            <a:fld id="{C8C7025C-F2D5-1A46-828C-F9ED91CD83A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6285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F17F12F-84AE-2344-874D-EA28430533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81000"/>
            <a:ext cx="8153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5C7E91C4-BB73-1A48-ABBE-CFA1205BBD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81534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82948" name="Rectangle 4">
            <a:extLst>
              <a:ext uri="{FF2B5EF4-FFF2-40B4-BE49-F238E27FC236}">
                <a16:creationId xmlns:a16="http://schemas.microsoft.com/office/drawing/2014/main" id="{59A14A6F-950F-ED4D-8746-C6B091AF0CD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85800" y="6248400"/>
            <a:ext cx="419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0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Copyright © 2018 Pearson. All rights reserved.</a:t>
            </a:r>
          </a:p>
        </p:txBody>
      </p:sp>
      <p:sp>
        <p:nvSpPr>
          <p:cNvPr id="82949" name="Rectangle 5">
            <a:extLst>
              <a:ext uri="{FF2B5EF4-FFF2-40B4-BE49-F238E27FC236}">
                <a16:creationId xmlns:a16="http://schemas.microsoft.com/office/drawing/2014/main" id="{F3BD5357-81AF-0546-B53C-E600EC17361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4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altLang="en-US"/>
              <a:t>1-</a:t>
            </a:r>
            <a:fld id="{2FD10D09-9A1D-7749-A804-ADD3945FA4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AF6E8DC2-B5DB-F84E-9591-F14F55F4FC99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1524000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Line 7">
            <a:extLst>
              <a:ext uri="{FF2B5EF4-FFF2-40B4-BE49-F238E27FC236}">
                <a16:creationId xmlns:a16="http://schemas.microsoft.com/office/drawing/2014/main" id="{08D15A8B-5EA8-4E4E-B972-C7A066A04582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1219200"/>
            <a:ext cx="8153400" cy="0"/>
          </a:xfrm>
          <a:prstGeom prst="line">
            <a:avLst/>
          </a:prstGeom>
          <a:noFill/>
          <a:ln w="57150">
            <a:solidFill>
              <a:srgbClr val="CC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6666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666699"/>
          </a:solidFill>
          <a:latin typeface="Lucida Sans Unicode" pitchFamily="34" charset="0"/>
          <a:ea typeface="Lucida Sans Unicode" pitchFamily="34" charset="0"/>
          <a:cs typeface="Lucida Sans Unicode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666699"/>
          </a:solidFill>
          <a:latin typeface="Lucida Sans Unicode" pitchFamily="34" charset="0"/>
          <a:ea typeface="Lucida Sans Unicode" pitchFamily="34" charset="0"/>
          <a:cs typeface="Lucida Sans Unicode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666699"/>
          </a:solidFill>
          <a:latin typeface="Lucida Sans Unicode" pitchFamily="34" charset="0"/>
          <a:ea typeface="Lucida Sans Unicode" pitchFamily="34" charset="0"/>
          <a:cs typeface="Lucida Sans Unicode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666699"/>
          </a:solidFill>
          <a:latin typeface="Lucida Sans Unicode" pitchFamily="34" charset="0"/>
          <a:ea typeface="Lucida Sans Unicode" pitchFamily="34" charset="0"/>
          <a:cs typeface="Lucida Sans Unicode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666699"/>
          </a:solidFill>
          <a:latin typeface="Lucida Sans Unicode" pitchFamily="34" charset="0"/>
          <a:ea typeface="Lucida Sans Unicode" pitchFamily="34" charset="0"/>
          <a:cs typeface="Lucida Sans Unicode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666699"/>
          </a:solidFill>
          <a:latin typeface="Lucida Sans Unicode" pitchFamily="34" charset="0"/>
          <a:ea typeface="Lucida Sans Unicode" pitchFamily="34" charset="0"/>
          <a:cs typeface="Lucida Sans Unicode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666699"/>
          </a:solidFill>
          <a:latin typeface="Lucida Sans Unicode" pitchFamily="34" charset="0"/>
          <a:ea typeface="Lucida Sans Unicode" pitchFamily="34" charset="0"/>
          <a:cs typeface="Lucida Sans Unicode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666699"/>
          </a:solidFill>
          <a:latin typeface="Lucida Sans Unicode" pitchFamily="34" charset="0"/>
          <a:ea typeface="Lucida Sans Unicode" pitchFamily="34" charset="0"/>
          <a:cs typeface="Lucida Sans Unicode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accent2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100">
          <a:solidFill>
            <a:srgbClr val="666699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accent2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rgbClr val="666699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66699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66699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66699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66699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ogramiz.com/cpp-programming/online-compiler/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4">
            <a:extLst>
              <a:ext uri="{FF2B5EF4-FFF2-40B4-BE49-F238E27FC236}">
                <a16:creationId xmlns:a16="http://schemas.microsoft.com/office/drawing/2014/main" id="{93041F07-0C28-9C4F-AC3F-4E7211BE243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Lecture 7</a:t>
            </a:r>
            <a:br>
              <a:rPr lang="en-US" altLang="en-US" dirty="0"/>
            </a:br>
            <a:r>
              <a:rPr lang="en-US" altLang="en-US" b="0" dirty="0"/>
              <a:t> </a:t>
            </a:r>
          </a:p>
        </p:txBody>
      </p:sp>
      <p:sp>
        <p:nvSpPr>
          <p:cNvPr id="4099" name="Rectangle 5">
            <a:extLst>
              <a:ext uri="{FF2B5EF4-FFF2-40B4-BE49-F238E27FC236}">
                <a16:creationId xmlns:a16="http://schemas.microsoft.com/office/drawing/2014/main" id="{1CE1B50F-ADE4-5647-A1FA-7B65527E38B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Ch. 9: Subprograms</a:t>
            </a:r>
          </a:p>
          <a:p>
            <a:pPr eaLnBrk="1" hangingPunct="1"/>
            <a:r>
              <a:rPr lang="en-US" altLang="en-US" sz="2400" dirty="0"/>
              <a:t>Ch. 10: Implementing Subprograms  (brief coverage)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5B0824-752A-044E-A935-C4F5BA0CFA7F}"/>
              </a:ext>
            </a:extLst>
          </p:cNvPr>
          <p:cNvSpPr txBox="1"/>
          <p:nvPr/>
        </p:nvSpPr>
        <p:spPr>
          <a:xfrm>
            <a:off x="637674" y="1378803"/>
            <a:ext cx="6067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void </a:t>
            </a:r>
            <a:r>
              <a:rPr lang="en-US" dirty="0">
                <a:solidFill>
                  <a:srgbClr val="FF0000"/>
                </a:solidFill>
              </a:rPr>
              <a:t>display (</a:t>
            </a:r>
            <a:r>
              <a:rPr lang="en-US" dirty="0" err="1">
                <a:solidFill>
                  <a:srgbClr val="FF0000"/>
                </a:solidFill>
              </a:rPr>
              <a:t>int</a:t>
            </a:r>
            <a:r>
              <a:rPr lang="en-US" dirty="0">
                <a:solidFill>
                  <a:srgbClr val="FF0000"/>
                </a:solidFill>
              </a:rPr>
              <a:t> x, double y) </a:t>
            </a:r>
            <a:r>
              <a:rPr lang="en-US" dirty="0">
                <a:solidFill>
                  <a:srgbClr val="0070C0"/>
                </a:solidFill>
              </a:rPr>
              <a:t>{ … return; }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 err="1">
                <a:solidFill>
                  <a:srgbClr val="0070C0"/>
                </a:solidFill>
              </a:rPr>
              <a:t>int</a:t>
            </a:r>
            <a:r>
              <a:rPr lang="en-US" dirty="0">
                <a:solidFill>
                  <a:srgbClr val="0070C0"/>
                </a:solidFill>
              </a:rPr>
              <a:t> main () { </a:t>
            </a:r>
          </a:p>
          <a:p>
            <a:r>
              <a:rPr lang="en-US" dirty="0">
                <a:solidFill>
                  <a:srgbClr val="0070C0"/>
                </a:solidFill>
              </a:rPr>
              <a:t>	</a:t>
            </a:r>
            <a:r>
              <a:rPr lang="en-US" dirty="0" err="1">
                <a:solidFill>
                  <a:srgbClr val="0070C0"/>
                </a:solidFill>
              </a:rPr>
              <a:t>int</a:t>
            </a:r>
            <a:r>
              <a:rPr lang="en-US" dirty="0">
                <a:solidFill>
                  <a:srgbClr val="0070C0"/>
                </a:solidFill>
              </a:rPr>
              <a:t> count; double sum;</a:t>
            </a:r>
          </a:p>
          <a:p>
            <a:r>
              <a:rPr lang="en-US" dirty="0">
                <a:solidFill>
                  <a:srgbClr val="0070C0"/>
                </a:solidFill>
              </a:rPr>
              <a:t>	</a:t>
            </a:r>
            <a:r>
              <a:rPr lang="en-US" dirty="0">
                <a:solidFill>
                  <a:srgbClr val="FF0000"/>
                </a:solidFill>
              </a:rPr>
              <a:t>display(count, sum); </a:t>
            </a:r>
            <a:r>
              <a:rPr lang="en-US" dirty="0">
                <a:solidFill>
                  <a:srgbClr val="0070C0"/>
                </a:solidFill>
              </a:rPr>
              <a:t>… </a:t>
            </a:r>
          </a:p>
          <a:p>
            <a:r>
              <a:rPr lang="en-US" dirty="0">
                <a:solidFill>
                  <a:srgbClr val="0070C0"/>
                </a:solidFill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5C30D3-3BF2-6344-9F76-8DC80EA87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3718393"/>
            <a:ext cx="8153400" cy="246729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By position (in the above call)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	</a:t>
            </a:r>
            <a:r>
              <a:rPr lang="en-US" sz="2400" dirty="0">
                <a:solidFill>
                  <a:srgbClr val="FF0000"/>
                </a:solidFill>
              </a:rPr>
              <a:t>count -&gt; x	sum -&gt; y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By name/keyword: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	</a:t>
            </a:r>
            <a:r>
              <a:rPr lang="en-US" sz="2400" dirty="0">
                <a:solidFill>
                  <a:srgbClr val="FF0000"/>
                </a:solidFill>
              </a:rPr>
              <a:t>display (sum =&gt; y, count =&gt; x);  </a:t>
            </a:r>
            <a:r>
              <a:rPr lang="en-US" sz="2400" dirty="0">
                <a:solidFill>
                  <a:schemeClr val="tx1"/>
                </a:solidFill>
              </a:rPr>
              <a:t>//Ada-like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E6C87F-A25A-ED4A-9D19-57D6CD6E3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AE88343-FDDE-4988-A40A-398D332213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7674" y="477582"/>
            <a:ext cx="8153400" cy="7416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666699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666699"/>
                </a:solidFill>
                <a:latin typeface="Lucida Sans Unicode" pitchFamily="34" charset="0"/>
                <a:ea typeface="Lucida Sans Unicode" pitchFamily="34" charset="0"/>
                <a:cs typeface="Lucida Sans Unicode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666699"/>
                </a:solidFill>
                <a:latin typeface="Lucida Sans Unicode" pitchFamily="34" charset="0"/>
                <a:ea typeface="Lucida Sans Unicode" pitchFamily="34" charset="0"/>
                <a:cs typeface="Lucida Sans Unicode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666699"/>
                </a:solidFill>
                <a:latin typeface="Lucida Sans Unicode" pitchFamily="34" charset="0"/>
                <a:ea typeface="Lucida Sans Unicode" pitchFamily="34" charset="0"/>
                <a:cs typeface="Lucida Sans Unicode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666699"/>
                </a:solidFill>
                <a:latin typeface="Lucida Sans Unicode" pitchFamily="34" charset="0"/>
                <a:ea typeface="Lucida Sans Unicode" pitchFamily="34" charset="0"/>
                <a:cs typeface="Lucida Sans Unicode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666699"/>
                </a:solidFill>
                <a:latin typeface="Lucida Sans Unicode" pitchFamily="34" charset="0"/>
                <a:ea typeface="Lucida Sans Unicode" pitchFamily="34" charset="0"/>
                <a:cs typeface="Lucida Sans Unicode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666699"/>
                </a:solidFill>
                <a:latin typeface="Lucida Sans Unicode" pitchFamily="34" charset="0"/>
                <a:ea typeface="Lucida Sans Unicode" pitchFamily="34" charset="0"/>
                <a:cs typeface="Lucida Sans Unicode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666699"/>
                </a:solidFill>
                <a:latin typeface="Lucida Sans Unicode" pitchFamily="34" charset="0"/>
                <a:ea typeface="Lucida Sans Unicode" pitchFamily="34" charset="0"/>
                <a:cs typeface="Lucida Sans Unicode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666699"/>
                </a:solidFill>
                <a:latin typeface="Lucida Sans Unicode" pitchFamily="34" charset="0"/>
                <a:ea typeface="Lucida Sans Unicode" pitchFamily="34" charset="0"/>
                <a:cs typeface="Lucida Sans Unicode" pitchFamily="34" charset="0"/>
              </a:defRPr>
            </a:lvl9pPr>
          </a:lstStyle>
          <a:p>
            <a:pPr eaLnBrk="1" hangingPunct="1"/>
            <a:r>
              <a:rPr lang="en-US" altLang="en-US" sz="3200" kern="0" dirty="0"/>
              <a:t>Parameters and Arguments</a:t>
            </a:r>
          </a:p>
        </p:txBody>
      </p:sp>
    </p:spTree>
    <p:extLst>
      <p:ext uri="{BB962C8B-B14F-4D97-AF65-F5344CB8AC3E}">
        <p14:creationId xmlns:p14="http://schemas.microsoft.com/office/powerpoint/2010/main" val="1407805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Rectangle 2">
            <a:extLst>
              <a:ext uri="{FF2B5EF4-FFF2-40B4-BE49-F238E27FC236}">
                <a16:creationId xmlns:a16="http://schemas.microsoft.com/office/drawing/2014/main" id="{CD0421DD-4B58-DE4E-940A-9B41881570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/>
              <a:t>Parameters: </a:t>
            </a:r>
            <a:r>
              <a:rPr lang="en-US" altLang="en-US" sz="2400" dirty="0"/>
              <a:t>Default Values and Variable Length</a:t>
            </a:r>
            <a:endParaRPr lang="en-US" altLang="en-US" sz="3200" dirty="0"/>
          </a:p>
        </p:txBody>
      </p:sp>
      <p:sp>
        <p:nvSpPr>
          <p:cNvPr id="18437" name="Rectangle 3">
            <a:extLst>
              <a:ext uri="{FF2B5EF4-FFF2-40B4-BE49-F238E27FC236}">
                <a16:creationId xmlns:a16="http://schemas.microsoft.com/office/drawing/2014/main" id="{797A4E23-CC33-6344-8B91-A713EEC8E8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1579" y="1447800"/>
            <a:ext cx="81534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In certain languages ( C++, Python, etc.), formal parameters can have </a:t>
            </a:r>
            <a:r>
              <a:rPr lang="en-US" altLang="en-US" sz="2200" dirty="0">
                <a:solidFill>
                  <a:srgbClr val="FF0000"/>
                </a:solidFill>
              </a:rPr>
              <a:t>default values </a:t>
            </a:r>
            <a:r>
              <a:rPr lang="en-US" altLang="en-US" sz="2200" dirty="0">
                <a:solidFill>
                  <a:schemeClr val="tx1"/>
                </a:solidFill>
              </a:rPr>
              <a:t>(if no actual parameter is passed)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 dirty="0">
                <a:solidFill>
                  <a:schemeClr val="tx1"/>
                </a:solidFill>
              </a:rPr>
              <a:t>In C++, default parameters must appear last because parameters are positionally associated (no keyword parameters)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endParaRPr lang="en-US" altLang="en-US" sz="180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Variable length argument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A feature that allows a function to receive </a:t>
            </a:r>
            <a:r>
              <a:rPr lang="en-US" sz="2000" dirty="0">
                <a:solidFill>
                  <a:srgbClr val="FF0000"/>
                </a:solidFill>
              </a:rPr>
              <a:t>any number of arguments</a:t>
            </a:r>
            <a:r>
              <a:rPr lang="en-US" sz="2000" dirty="0">
                <a:solidFill>
                  <a:schemeClr val="tx1"/>
                </a:solidFill>
              </a:rPr>
              <a:t>, e.g. in the situations for a function to handle variable number of arguments according to requirement such as</a:t>
            </a:r>
          </a:p>
          <a:p>
            <a:pPr marL="914400" lvl="2" indent="0" eaLnBrk="1" hangingPunct="1">
              <a:lnSpc>
                <a:spcPct val="90000"/>
              </a:lnSpc>
              <a:buNone/>
            </a:pPr>
            <a:r>
              <a:rPr lang="en-US" sz="1700" dirty="0">
                <a:solidFill>
                  <a:schemeClr val="tx1"/>
                </a:solidFill>
              </a:rPr>
              <a:t>1) Sum of given numbers. 2) Minimum of given numbers.</a:t>
            </a:r>
            <a:endParaRPr lang="en-US" altLang="en-US" sz="1500" dirty="0">
              <a:solidFill>
                <a:schemeClr val="tx1"/>
              </a:solidFill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C++, Java, Python etc. support this feature </a:t>
            </a:r>
            <a:endParaRPr lang="en-US" altLang="en-US" sz="2000" b="1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altLang="en-US" sz="2000" dirty="0">
              <a:solidFill>
                <a:schemeClr val="tx1"/>
              </a:solidFill>
            </a:endParaRPr>
          </a:p>
          <a:p>
            <a:pPr lvl="1" eaLnBrk="1" hangingPunct="1">
              <a:lnSpc>
                <a:spcPct val="90000"/>
              </a:lnSpc>
            </a:pP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37080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1B106-D6AE-4147-BACC-522DA9043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77253"/>
            <a:ext cx="8153400" cy="1143000"/>
          </a:xfrm>
        </p:spPr>
        <p:txBody>
          <a:bodyPr/>
          <a:lstStyle/>
          <a:p>
            <a:r>
              <a:rPr lang="en-US" sz="3200" dirty="0"/>
              <a:t>Example: default (parameter) values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D43EF-9A24-4A4E-A289-D45414F44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err="1"/>
              <a:t>int</a:t>
            </a:r>
            <a:r>
              <a:rPr lang="en-US" sz="2000" dirty="0"/>
              <a:t> cost(</a:t>
            </a:r>
            <a:r>
              <a:rPr lang="en-US" sz="2000" dirty="0" err="1"/>
              <a:t>int</a:t>
            </a:r>
            <a:r>
              <a:rPr lang="en-US" sz="2000" dirty="0"/>
              <a:t> items, double </a:t>
            </a:r>
            <a:r>
              <a:rPr lang="en-US" sz="2000" dirty="0" err="1"/>
              <a:t>taxRate</a:t>
            </a:r>
            <a:r>
              <a:rPr lang="en-US" sz="2000" dirty="0"/>
              <a:t> = 9.0, </a:t>
            </a:r>
            <a:r>
              <a:rPr lang="en-US" sz="2000" dirty="0" err="1"/>
              <a:t>int</a:t>
            </a:r>
            <a:r>
              <a:rPr lang="en-US" sz="2000" dirty="0"/>
              <a:t> base = 0) {</a:t>
            </a:r>
          </a:p>
          <a:p>
            <a:pPr marL="0" indent="0">
              <a:buNone/>
            </a:pPr>
            <a:r>
              <a:rPr lang="en-US" sz="2000" dirty="0"/>
              <a:t>	return items * (1+taxRate) + base;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400" dirty="0" err="1">
                <a:solidFill>
                  <a:schemeClr val="tx1"/>
                </a:solidFill>
              </a:rPr>
              <a:t>cout</a:t>
            </a:r>
            <a:r>
              <a:rPr lang="en-US" sz="2400" dirty="0">
                <a:solidFill>
                  <a:schemeClr val="tx1"/>
                </a:solidFill>
              </a:rPr>
              <a:t> &lt;&lt; cost(4);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tx1"/>
                </a:solidFill>
              </a:rPr>
              <a:t>cout</a:t>
            </a:r>
            <a:r>
              <a:rPr lang="en-US" sz="2400" dirty="0">
                <a:solidFill>
                  <a:schemeClr val="tx1"/>
                </a:solidFill>
              </a:rPr>
              <a:t> &lt;&lt; cost(4, 10.0);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tx1"/>
                </a:solidFill>
              </a:rPr>
              <a:t>cout</a:t>
            </a:r>
            <a:r>
              <a:rPr lang="en-US" sz="2400" dirty="0">
                <a:solidFill>
                  <a:schemeClr val="tx1"/>
                </a:solidFill>
              </a:rPr>
              <a:t> &lt;&lt; cost (4, 8.0, 1);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312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>
            <a:extLst>
              <a:ext uri="{FF2B5EF4-FFF2-40B4-BE49-F238E27FC236}">
                <a16:creationId xmlns:a16="http://schemas.microsoft.com/office/drawing/2014/main" id="{FF3D1E95-F73A-5E4F-9722-2DE62B0A0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dirty="0"/>
              <a:t>Variable Length Arguments: Examples  </a:t>
            </a:r>
            <a:endParaRPr lang="en-US" altLang="en-US" sz="2000" dirty="0"/>
          </a:p>
        </p:txBody>
      </p:sp>
      <p:sp>
        <p:nvSpPr>
          <p:cNvPr id="20483" name="Content Placeholder 2">
            <a:extLst>
              <a:ext uri="{FF2B5EF4-FFF2-40B4-BE49-F238E27FC236}">
                <a16:creationId xmlns:a16="http://schemas.microsoft.com/office/drawing/2014/main" id="{7CCAB8F1-CDAA-EF4A-8FAE-67975B99E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589" y="1333500"/>
            <a:ext cx="8153400" cy="4572000"/>
          </a:xfrm>
        </p:spPr>
        <p:txBody>
          <a:bodyPr/>
          <a:lstStyle/>
          <a:p>
            <a:pPr marL="457200" lvl="1" indent="0" eaLnBrk="1" hangingPunct="1">
              <a:lnSpc>
                <a:spcPct val="90000"/>
              </a:lnSpc>
              <a:buNone/>
              <a:defRPr/>
            </a:pPr>
            <a:r>
              <a:rPr lang="en-US" sz="1800" dirty="0">
                <a:solidFill>
                  <a:schemeClr val="tx1"/>
                </a:solidFill>
              </a:rPr>
              <a:t>//C# code segment</a:t>
            </a:r>
          </a:p>
          <a:p>
            <a:pPr marL="457200" lvl="1" indent="0" eaLnBrk="1" hangingPunct="1">
              <a:lnSpc>
                <a:spcPct val="90000"/>
              </a:lnSpc>
              <a:buNone/>
              <a:defRPr/>
            </a:pPr>
            <a:r>
              <a:rPr lang="en-US" sz="1800" dirty="0">
                <a:solidFill>
                  <a:schemeClr val="tx1"/>
                </a:solidFill>
              </a:rPr>
              <a:t>static </a:t>
            </a:r>
            <a:r>
              <a:rPr lang="en-US" sz="1800" dirty="0" err="1">
                <a:solidFill>
                  <a:schemeClr val="tx1"/>
                </a:solidFill>
              </a:rPr>
              <a:t>int</a:t>
            </a:r>
            <a:r>
              <a:rPr lang="en-US" sz="1800" dirty="0">
                <a:solidFill>
                  <a:schemeClr val="tx1"/>
                </a:solidFill>
              </a:rPr>
              <a:t> Multiply(</a:t>
            </a:r>
            <a:r>
              <a:rPr lang="en-US" sz="1800" dirty="0" err="1">
                <a:solidFill>
                  <a:srgbClr val="FF0000"/>
                </a:solidFill>
              </a:rPr>
              <a:t>params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int</a:t>
            </a:r>
            <a:r>
              <a:rPr lang="en-US" sz="1800" dirty="0">
                <a:solidFill>
                  <a:schemeClr val="tx1"/>
                </a:solidFill>
              </a:rPr>
              <a:t>[] b) {      </a:t>
            </a:r>
          </a:p>
          <a:p>
            <a:pPr marL="457200" lvl="1" indent="0" eaLnBrk="1" hangingPunct="1">
              <a:lnSpc>
                <a:spcPct val="90000"/>
              </a:lnSpc>
              <a:buNone/>
              <a:defRPr/>
            </a:pPr>
            <a:r>
              <a:rPr lang="en-US" sz="1800" dirty="0">
                <a:solidFill>
                  <a:schemeClr val="tx1"/>
                </a:solidFill>
              </a:rPr>
              <a:t>	</a:t>
            </a:r>
            <a:r>
              <a:rPr lang="en-US" sz="1800" dirty="0" err="1">
                <a:solidFill>
                  <a:schemeClr val="tx1"/>
                </a:solidFill>
              </a:rPr>
              <a:t>int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mul</a:t>
            </a:r>
            <a:r>
              <a:rPr lang="en-US" sz="1800" dirty="0">
                <a:solidFill>
                  <a:schemeClr val="tx1"/>
                </a:solidFill>
              </a:rPr>
              <a:t> =1;       </a:t>
            </a:r>
          </a:p>
          <a:p>
            <a:pPr marL="457200" lvl="1" indent="0" eaLnBrk="1" hangingPunct="1">
              <a:lnSpc>
                <a:spcPct val="90000"/>
              </a:lnSpc>
              <a:buNone/>
              <a:defRPr/>
            </a:pPr>
            <a:r>
              <a:rPr lang="en-US" sz="1800" dirty="0">
                <a:solidFill>
                  <a:schemeClr val="tx1"/>
                </a:solidFill>
              </a:rPr>
              <a:t>	foreach (</a:t>
            </a:r>
            <a:r>
              <a:rPr lang="en-US" sz="1800" dirty="0" err="1">
                <a:solidFill>
                  <a:schemeClr val="tx1"/>
                </a:solidFill>
              </a:rPr>
              <a:t>int</a:t>
            </a:r>
            <a:r>
              <a:rPr lang="en-US" sz="1800" dirty="0">
                <a:solidFill>
                  <a:schemeClr val="tx1"/>
                </a:solidFill>
              </a:rPr>
              <a:t> a in b) {          </a:t>
            </a:r>
            <a:r>
              <a:rPr lang="en-US" sz="1800" dirty="0" err="1">
                <a:solidFill>
                  <a:schemeClr val="tx1"/>
                </a:solidFill>
              </a:rPr>
              <a:t>mul</a:t>
            </a:r>
            <a:r>
              <a:rPr lang="en-US" sz="1800" dirty="0">
                <a:solidFill>
                  <a:schemeClr val="tx1"/>
                </a:solidFill>
              </a:rPr>
              <a:t> = </a:t>
            </a:r>
            <a:r>
              <a:rPr lang="en-US" sz="1800" dirty="0" err="1">
                <a:solidFill>
                  <a:schemeClr val="tx1"/>
                </a:solidFill>
              </a:rPr>
              <a:t>mul</a:t>
            </a:r>
            <a:r>
              <a:rPr lang="en-US" sz="1800" dirty="0">
                <a:solidFill>
                  <a:schemeClr val="tx1"/>
                </a:solidFill>
              </a:rPr>
              <a:t>*a;       }       </a:t>
            </a:r>
          </a:p>
          <a:p>
            <a:pPr marL="457200" lvl="1" indent="0" eaLnBrk="1" hangingPunct="1">
              <a:lnSpc>
                <a:spcPct val="90000"/>
              </a:lnSpc>
              <a:buNone/>
              <a:defRPr/>
            </a:pPr>
            <a:r>
              <a:rPr lang="en-US" sz="1800" dirty="0">
                <a:solidFill>
                  <a:schemeClr val="tx1"/>
                </a:solidFill>
              </a:rPr>
              <a:t>	return </a:t>
            </a:r>
            <a:r>
              <a:rPr lang="en-US" sz="1800" dirty="0" err="1">
                <a:solidFill>
                  <a:schemeClr val="tx1"/>
                </a:solidFill>
              </a:rPr>
              <a:t>mul</a:t>
            </a:r>
            <a:r>
              <a:rPr lang="en-US" sz="1800" dirty="0">
                <a:solidFill>
                  <a:schemeClr val="tx1"/>
                </a:solidFill>
              </a:rPr>
              <a:t>;    </a:t>
            </a:r>
          </a:p>
          <a:p>
            <a:pPr marL="457200" lvl="1" indent="0" eaLnBrk="1" hangingPunct="1">
              <a:lnSpc>
                <a:spcPct val="90000"/>
              </a:lnSpc>
              <a:buNone/>
              <a:defRPr/>
            </a:pPr>
            <a:r>
              <a:rPr lang="en-US" sz="1800" dirty="0">
                <a:solidFill>
                  <a:schemeClr val="tx1"/>
                </a:solidFill>
              </a:rPr>
              <a:t>}</a:t>
            </a:r>
          </a:p>
          <a:p>
            <a:pPr marL="457200" lvl="1" indent="0" eaLnBrk="1" hangingPunct="1">
              <a:lnSpc>
                <a:spcPct val="90000"/>
              </a:lnSpc>
              <a:buNone/>
              <a:defRPr/>
            </a:pPr>
            <a:endParaRPr lang="en-US" altLang="en-US" sz="1800" dirty="0">
              <a:solidFill>
                <a:schemeClr val="tx1"/>
              </a:solidFill>
            </a:endParaRPr>
          </a:p>
          <a:p>
            <a:pPr marL="457200" lvl="1" indent="0" eaLnBrk="1" hangingPunct="1">
              <a:lnSpc>
                <a:spcPct val="90000"/>
              </a:lnSpc>
              <a:buNone/>
              <a:defRPr/>
            </a:pPr>
            <a:r>
              <a:rPr lang="en-US" altLang="en-US" sz="1800" dirty="0">
                <a:solidFill>
                  <a:schemeClr val="tx1"/>
                </a:solidFill>
              </a:rPr>
              <a:t>//function call accepts zero or more arguments</a:t>
            </a:r>
          </a:p>
          <a:p>
            <a:pPr marL="457200" lvl="1" indent="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int</a:t>
            </a:r>
            <a:r>
              <a:rPr lang="en-US" sz="1800" dirty="0">
                <a:solidFill>
                  <a:schemeClr val="tx1"/>
                </a:solidFill>
              </a:rPr>
              <a:t> mulVal1 = </a:t>
            </a:r>
            <a:r>
              <a:rPr lang="en-US" sz="1800" dirty="0">
                <a:solidFill>
                  <a:srgbClr val="FF0000"/>
                </a:solidFill>
              </a:rPr>
              <a:t>Multiply(5); </a:t>
            </a:r>
            <a:r>
              <a:rPr lang="en-US" sz="1800" dirty="0">
                <a:solidFill>
                  <a:schemeClr val="tx1"/>
                </a:solidFill>
              </a:rPr>
              <a:t>      </a:t>
            </a:r>
          </a:p>
          <a:p>
            <a:pPr marL="457200" lvl="1" indent="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int</a:t>
            </a:r>
            <a:r>
              <a:rPr lang="en-US" sz="1800" dirty="0">
                <a:solidFill>
                  <a:schemeClr val="tx1"/>
                </a:solidFill>
              </a:rPr>
              <a:t> mulVal2 = </a:t>
            </a:r>
            <a:r>
              <a:rPr lang="en-US" sz="1800" dirty="0">
                <a:solidFill>
                  <a:srgbClr val="FF0000"/>
                </a:solidFill>
              </a:rPr>
              <a:t>Multiply(2, 3, 10);</a:t>
            </a:r>
          </a:p>
          <a:p>
            <a:pPr marL="457200" lvl="1" indent="0" eaLnBrk="1" hangingPunct="1">
              <a:lnSpc>
                <a:spcPct val="90000"/>
              </a:lnSpc>
              <a:buFontTx/>
              <a:buNone/>
              <a:defRPr/>
            </a:pPr>
            <a:endParaRPr lang="en-US" altLang="en-US" sz="1800" dirty="0">
              <a:solidFill>
                <a:srgbClr val="FF0000"/>
              </a:solidFill>
            </a:endParaRPr>
          </a:p>
          <a:p>
            <a:pPr marL="457200" lvl="1" indent="0" eaLnBrk="1" hangingPunct="1">
              <a:lnSpc>
                <a:spcPct val="90000"/>
              </a:lnSpc>
              <a:buFontTx/>
              <a:buNone/>
              <a:defRPr/>
            </a:pPr>
            <a:endParaRPr lang="en-US" altLang="en-US" sz="1800" dirty="0">
              <a:solidFill>
                <a:schemeClr val="tx1"/>
              </a:solidFill>
            </a:endParaRPr>
          </a:p>
          <a:p>
            <a:pPr marL="457200" lvl="1" indent="0" eaLnBrk="1" hangingPunct="1">
              <a:lnSpc>
                <a:spcPct val="90000"/>
              </a:lnSpc>
              <a:buFontTx/>
              <a:buNone/>
              <a:defRPr/>
            </a:pPr>
            <a:r>
              <a:rPr lang="en-US" altLang="en-US" sz="1800" dirty="0">
                <a:solidFill>
                  <a:schemeClr val="tx1"/>
                </a:solidFill>
              </a:rPr>
              <a:t>Discussion Questions:</a:t>
            </a:r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arenBoth"/>
              <a:defRPr/>
            </a:pPr>
            <a:r>
              <a:rPr lang="en-US" altLang="en-US" sz="1800" dirty="0">
                <a:solidFill>
                  <a:schemeClr val="tx1"/>
                </a:solidFill>
              </a:rPr>
              <a:t>How Java (Java’s syntax) supports variable length arguments?</a:t>
            </a:r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arenBoth"/>
              <a:defRPr/>
            </a:pPr>
            <a:r>
              <a:rPr lang="en-US" altLang="en-US" sz="1800" dirty="0">
                <a:solidFill>
                  <a:schemeClr val="tx1"/>
                </a:solidFill>
              </a:rPr>
              <a:t>Java vs. C# in support of variable length arguments?</a:t>
            </a:r>
          </a:p>
        </p:txBody>
      </p:sp>
    </p:spTree>
    <p:extLst>
      <p:ext uri="{BB962C8B-B14F-4D97-AF65-F5344CB8AC3E}">
        <p14:creationId xmlns:p14="http://schemas.microsoft.com/office/powerpoint/2010/main" val="3207414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>
            <a:extLst>
              <a:ext uri="{FF2B5EF4-FFF2-40B4-BE49-F238E27FC236}">
                <a16:creationId xmlns:a16="http://schemas.microsoft.com/office/drawing/2014/main" id="{1393BAE5-5F06-2945-A2C2-AFE4D5584A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Procedures and Functions </a:t>
            </a:r>
          </a:p>
        </p:txBody>
      </p:sp>
      <p:sp>
        <p:nvSpPr>
          <p:cNvPr id="21509" name="Rectangle 3">
            <a:extLst>
              <a:ext uri="{FF2B5EF4-FFF2-40B4-BE49-F238E27FC236}">
                <a16:creationId xmlns:a16="http://schemas.microsoft.com/office/drawing/2014/main" id="{7C3AA49F-53BE-2C4C-8499-3F259719AF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153400" cy="4572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</a:rPr>
              <a:t>There are two categories of subprograms</a:t>
            </a:r>
          </a:p>
          <a:p>
            <a:pPr lvl="1" eaLnBrk="1" hangingPunct="1"/>
            <a:r>
              <a:rPr lang="en-US" altLang="en-US" i="1" dirty="0">
                <a:solidFill>
                  <a:srgbClr val="FF0000"/>
                </a:solidFill>
              </a:rPr>
              <a:t>Procedures</a:t>
            </a:r>
            <a:r>
              <a:rPr lang="en-US" altLang="en-US" dirty="0">
                <a:solidFill>
                  <a:schemeClr val="tx1"/>
                </a:solidFill>
              </a:rPr>
              <a:t> are collection of statements that define parameterized computations</a:t>
            </a:r>
          </a:p>
          <a:p>
            <a:pPr lvl="2" eaLnBrk="1" hangingPunct="1"/>
            <a:r>
              <a:rPr lang="en-US" altLang="en-US" dirty="0">
                <a:solidFill>
                  <a:schemeClr val="tx1"/>
                </a:solidFill>
              </a:rPr>
              <a:t>Procedure doesn’t return a value</a:t>
            </a:r>
          </a:p>
          <a:p>
            <a:pPr marL="914400" lvl="2" indent="0" eaLnBrk="1" hangingPunct="1">
              <a:buNone/>
            </a:pPr>
            <a:endParaRPr lang="en-US" altLang="en-US" dirty="0">
              <a:solidFill>
                <a:schemeClr val="tx1"/>
              </a:solidFill>
            </a:endParaRPr>
          </a:p>
          <a:p>
            <a:pPr lvl="1" eaLnBrk="1" hangingPunct="1"/>
            <a:r>
              <a:rPr lang="en-US" altLang="en-US" i="1" dirty="0">
                <a:solidFill>
                  <a:srgbClr val="FF0000"/>
                </a:solidFill>
              </a:rPr>
              <a:t>Functions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chemeClr val="tx1"/>
                </a:solidFill>
              </a:rPr>
              <a:t>structurally resemble procedures but are semantically modeled on mathematical functions – a return value is expected.</a:t>
            </a:r>
          </a:p>
          <a:p>
            <a:pPr lvl="2" eaLnBrk="1" hangingPunct="1"/>
            <a:r>
              <a:rPr lang="en-US" altLang="en-US" dirty="0">
                <a:solidFill>
                  <a:schemeClr val="tx1"/>
                </a:solidFill>
              </a:rPr>
              <a:t>Functions are </a:t>
            </a:r>
            <a:r>
              <a:rPr lang="en-US" altLang="en-US" dirty="0">
                <a:solidFill>
                  <a:srgbClr val="0070C0"/>
                </a:solidFill>
              </a:rPr>
              <a:t>expected</a:t>
            </a:r>
            <a:r>
              <a:rPr lang="en-US" altLang="en-US" dirty="0">
                <a:solidFill>
                  <a:schemeClr val="tx1"/>
                </a:solidFill>
              </a:rPr>
              <a:t> to produce </a:t>
            </a:r>
            <a:r>
              <a:rPr lang="en-US" altLang="en-US" dirty="0">
                <a:solidFill>
                  <a:srgbClr val="0070C0"/>
                </a:solidFill>
              </a:rPr>
              <a:t>no side effects</a:t>
            </a:r>
          </a:p>
          <a:p>
            <a:pPr lvl="2" eaLnBrk="1" hangingPunct="1"/>
            <a:r>
              <a:rPr lang="en-US" altLang="en-US" dirty="0">
                <a:solidFill>
                  <a:schemeClr val="tx1"/>
                </a:solidFill>
              </a:rPr>
              <a:t>In practice, program functions have side effects</a:t>
            </a:r>
          </a:p>
        </p:txBody>
      </p:sp>
    </p:spTree>
    <p:extLst>
      <p:ext uri="{BB962C8B-B14F-4D97-AF65-F5344CB8AC3E}">
        <p14:creationId xmlns:p14="http://schemas.microsoft.com/office/powerpoint/2010/main" val="2305428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Rectangle 2">
            <a:extLst>
              <a:ext uri="{FF2B5EF4-FFF2-40B4-BE49-F238E27FC236}">
                <a16:creationId xmlns:a16="http://schemas.microsoft.com/office/drawing/2014/main" id="{572640EB-2DE1-9B4A-93D5-97A022EDEB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Design Issues for Subprograms</a:t>
            </a:r>
          </a:p>
        </p:txBody>
      </p:sp>
      <p:sp>
        <p:nvSpPr>
          <p:cNvPr id="23557" name="Rectangle 3">
            <a:extLst>
              <a:ext uri="{FF2B5EF4-FFF2-40B4-BE49-F238E27FC236}">
                <a16:creationId xmlns:a16="http://schemas.microsoft.com/office/drawing/2014/main" id="{78E7D5BC-F201-F246-99ED-A933EC7142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371600"/>
            <a:ext cx="8153400" cy="4953000"/>
          </a:xfrm>
        </p:spPr>
        <p:txBody>
          <a:bodyPr/>
          <a:lstStyle/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Local variables: static or dynamic variables?</a:t>
            </a:r>
          </a:p>
          <a:p>
            <a:pPr lvl="1" eaLnBrk="1" hangingPunct="1"/>
            <a:r>
              <a:rPr lang="en-US" altLang="en-US" sz="1800" dirty="0">
                <a:solidFill>
                  <a:schemeClr val="tx1"/>
                </a:solidFill>
              </a:rPr>
              <a:t>Scope, referencing environment?</a:t>
            </a:r>
          </a:p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Can subprogram definitions be nested?  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i.e. can subprogram definitions appear in other subprogram definitions? </a:t>
            </a:r>
          </a:p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What parameter passing methods are provided?</a:t>
            </a:r>
          </a:p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Are parameter types checked?</a:t>
            </a:r>
          </a:p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If subprograms can be passed as parameters and subprograms can be nested, what is the referencing environment of a passed subprogram?</a:t>
            </a:r>
          </a:p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Are functional side effects allowed?</a:t>
            </a:r>
          </a:p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What types of values can be returned from functions?</a:t>
            </a:r>
          </a:p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How many values can be returned from functions?</a:t>
            </a:r>
          </a:p>
          <a:p>
            <a:pPr marL="0" indent="0" eaLnBrk="1" hangingPunct="1">
              <a:buNone/>
            </a:pPr>
            <a:endParaRPr lang="en-US" altLang="en-US" sz="2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493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Rectangle 2">
            <a:extLst>
              <a:ext uri="{FF2B5EF4-FFF2-40B4-BE49-F238E27FC236}">
                <a16:creationId xmlns:a16="http://schemas.microsoft.com/office/drawing/2014/main" id="{24C8F4E2-BC6A-C145-9BF4-53C0B9D1CF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Local Referencing Environments</a:t>
            </a:r>
          </a:p>
        </p:txBody>
      </p:sp>
      <p:sp>
        <p:nvSpPr>
          <p:cNvPr id="25605" name="Rectangle 3">
            <a:extLst>
              <a:ext uri="{FF2B5EF4-FFF2-40B4-BE49-F238E27FC236}">
                <a16:creationId xmlns:a16="http://schemas.microsoft.com/office/drawing/2014/main" id="{EC2C737B-51EA-154A-BB03-99DEB0DF72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153400" cy="5257800"/>
          </a:xfrm>
        </p:spPr>
        <p:txBody>
          <a:bodyPr/>
          <a:lstStyle/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Local variables can be </a:t>
            </a:r>
            <a:r>
              <a:rPr lang="en-US" altLang="en-US" sz="2400" dirty="0">
                <a:solidFill>
                  <a:srgbClr val="FF0000"/>
                </a:solidFill>
              </a:rPr>
              <a:t>stack-dynamic 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solidFill>
                  <a:schemeClr val="tx1"/>
                </a:solidFill>
              </a:rPr>
              <a:t>     </a:t>
            </a:r>
            <a:r>
              <a:rPr lang="en-US" altLang="en-US" sz="2000" dirty="0">
                <a:solidFill>
                  <a:schemeClr val="tx1"/>
                </a:solidFill>
              </a:rPr>
              <a:t>- Advantages</a:t>
            </a:r>
          </a:p>
          <a:p>
            <a:pPr lvl="2" eaLnBrk="1" hangingPunct="1"/>
            <a:r>
              <a:rPr lang="en-US" altLang="en-US" sz="1800" dirty="0">
                <a:solidFill>
                  <a:schemeClr val="tx1"/>
                </a:solidFill>
              </a:rPr>
              <a:t>Support for recursion</a:t>
            </a:r>
          </a:p>
          <a:p>
            <a:pPr lvl="2" eaLnBrk="1" hangingPunct="1"/>
            <a:r>
              <a:rPr lang="en-US" altLang="en-US" sz="1800" dirty="0">
                <a:solidFill>
                  <a:schemeClr val="tx1"/>
                </a:solidFill>
              </a:rPr>
              <a:t>Storage for locals is shared among some subprograms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Disadvantages</a:t>
            </a:r>
          </a:p>
          <a:p>
            <a:pPr lvl="2" eaLnBrk="1" hangingPunct="1"/>
            <a:r>
              <a:rPr lang="en-US" altLang="en-US" sz="1800" dirty="0">
                <a:solidFill>
                  <a:schemeClr val="tx1"/>
                </a:solidFill>
              </a:rPr>
              <a:t>Allocation/de-allocation, initialization time</a:t>
            </a:r>
          </a:p>
          <a:p>
            <a:pPr lvl="2" eaLnBrk="1" hangingPunct="1"/>
            <a:r>
              <a:rPr lang="en-US" altLang="en-US" sz="1800" dirty="0">
                <a:solidFill>
                  <a:schemeClr val="tx1"/>
                </a:solidFill>
              </a:rPr>
              <a:t>Indirect addressing</a:t>
            </a:r>
          </a:p>
          <a:p>
            <a:pPr lvl="2" eaLnBrk="1" hangingPunct="1"/>
            <a:r>
              <a:rPr lang="en-US" altLang="en-US" sz="1800" dirty="0">
                <a:solidFill>
                  <a:schemeClr val="tx1"/>
                </a:solidFill>
              </a:rPr>
              <a:t>Subprograms cannot be history sensitive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In most contemporary languages, locals are stack dynamic</a:t>
            </a:r>
          </a:p>
          <a:p>
            <a:pPr lvl="2" eaLnBrk="1" hangingPunct="1"/>
            <a:r>
              <a:rPr lang="en-US" altLang="en-US" sz="1700" dirty="0" err="1">
                <a:solidFill>
                  <a:schemeClr val="tx1"/>
                </a:solidFill>
              </a:rPr>
              <a:t>e.g</a:t>
            </a:r>
            <a:r>
              <a:rPr lang="en-US" altLang="en-US" sz="1700" dirty="0">
                <a:solidFill>
                  <a:schemeClr val="tx1"/>
                </a:solidFill>
              </a:rPr>
              <a:t> in Java, C++, Python methods 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Local variables can be </a:t>
            </a:r>
            <a:r>
              <a:rPr lang="en-US" altLang="en-US" sz="2400" dirty="0">
                <a:solidFill>
                  <a:srgbClr val="FF0000"/>
                </a:solidFill>
              </a:rPr>
              <a:t>static</a:t>
            </a:r>
          </a:p>
          <a:p>
            <a:pPr lvl="1" eaLnBrk="1" hangingPunct="1"/>
            <a:r>
              <a:rPr lang="en-US" altLang="en-US" sz="1800" dirty="0">
                <a:solidFill>
                  <a:schemeClr val="tx1"/>
                </a:solidFill>
              </a:rPr>
              <a:t>Advantages and disadvantages are the opposite of those for stack-dynamic local variables</a:t>
            </a:r>
          </a:p>
          <a:p>
            <a:pPr lvl="1" eaLnBrk="1" hangingPunct="1"/>
            <a:r>
              <a:rPr lang="en-US" altLang="en-US" sz="1800" dirty="0">
                <a:solidFill>
                  <a:schemeClr val="tx1"/>
                </a:solidFill>
              </a:rPr>
              <a:t>In C-based languages, locals are by default stack dynamic, but can be declared static</a:t>
            </a:r>
          </a:p>
          <a:p>
            <a:pPr lvl="1" eaLnBrk="1" hangingPunct="1"/>
            <a:endParaRPr lang="en-US" altLang="en-US" sz="2000" dirty="0">
              <a:solidFill>
                <a:schemeClr val="tx1"/>
              </a:solidFill>
            </a:endParaRPr>
          </a:p>
          <a:p>
            <a:pPr eaLnBrk="1" hangingPunct="1"/>
            <a:endParaRPr lang="en-US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652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A0BA37-7CA3-8147-B1E6-DE7E84259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280" y="457200"/>
            <a:ext cx="6753520" cy="59017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955026-B207-B141-871C-C274BEDF5CB0}"/>
              </a:ext>
            </a:extLst>
          </p:cNvPr>
          <p:cNvSpPr txBox="1"/>
          <p:nvPr/>
        </p:nvSpPr>
        <p:spPr>
          <a:xfrm>
            <a:off x="609600" y="39624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heap space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B3B2ECF3-13BC-CD40-9174-AD61FA25D7D6}"/>
              </a:ext>
            </a:extLst>
          </p:cNvPr>
          <p:cNvSpPr/>
          <p:nvPr/>
        </p:nvSpPr>
        <p:spPr bwMode="auto">
          <a:xfrm>
            <a:off x="2209800" y="4114800"/>
            <a:ext cx="762000" cy="1524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3579DB-B152-7545-82F9-047333AEB444}"/>
              </a:ext>
            </a:extLst>
          </p:cNvPr>
          <p:cNvSpPr txBox="1"/>
          <p:nvPr/>
        </p:nvSpPr>
        <p:spPr>
          <a:xfrm>
            <a:off x="5715000" y="6358924"/>
            <a:ext cx="205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n-lt"/>
              </a:rPr>
              <a:t>Figure source: </a:t>
            </a:r>
            <a:r>
              <a:rPr lang="en-US" sz="1200" dirty="0" err="1">
                <a:latin typeface="+mn-lt"/>
              </a:rPr>
              <a:t>it.uu.se</a:t>
            </a:r>
            <a:endParaRPr lang="en-US" sz="1200" dirty="0">
              <a:latin typeface="+mn-lt"/>
            </a:endParaRP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14D1263B-57AA-0E46-BBAD-4E2FAE7FFDA7}"/>
              </a:ext>
            </a:extLst>
          </p:cNvPr>
          <p:cNvSpPr/>
          <p:nvPr/>
        </p:nvSpPr>
        <p:spPr bwMode="auto">
          <a:xfrm>
            <a:off x="2133600" y="3048000"/>
            <a:ext cx="762000" cy="152400"/>
          </a:xfrm>
          <a:prstGeom prst="rightArrow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1CDE91-404E-3047-815E-5AA96BAA6147}"/>
              </a:ext>
            </a:extLst>
          </p:cNvPr>
          <p:cNvSpPr/>
          <p:nvPr/>
        </p:nvSpPr>
        <p:spPr>
          <a:xfrm>
            <a:off x="408892" y="2888903"/>
            <a:ext cx="17299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  stack space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DCDBE92-9E9C-754A-92F5-155932A93E49}"/>
              </a:ext>
            </a:extLst>
          </p:cNvPr>
          <p:cNvSpPr/>
          <p:nvPr/>
        </p:nvSpPr>
        <p:spPr bwMode="auto">
          <a:xfrm flipV="1">
            <a:off x="1676400" y="4876797"/>
            <a:ext cx="1295400" cy="159099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830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1DC0B8B-B323-274F-B17D-63E23D0DA3E3}"/>
              </a:ext>
            </a:extLst>
          </p:cNvPr>
          <p:cNvGraphicFramePr>
            <a:graphicFrameLocks noGrp="1"/>
          </p:cNvGraphicFramePr>
          <p:nvPr/>
        </p:nvGraphicFramePr>
        <p:xfrm>
          <a:off x="662793" y="2749322"/>
          <a:ext cx="1287379" cy="21275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379">
                  <a:extLst>
                    <a:ext uri="{9D8B030D-6E8A-4147-A177-3AD203B41FA5}">
                      <a16:colId xmlns:a16="http://schemas.microsoft.com/office/drawing/2014/main" val="3986309164"/>
                    </a:ext>
                  </a:extLst>
                </a:gridCol>
              </a:tblGrid>
              <a:tr h="37185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564605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562027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65700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82188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  <a:p>
                      <a:r>
                        <a:rPr lang="en-US" dirty="0"/>
                        <a:t>d: double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0155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201A315-0928-3243-AF78-2AEA52DD52CA}"/>
              </a:ext>
            </a:extLst>
          </p:cNvPr>
          <p:cNvSpPr txBox="1"/>
          <p:nvPr/>
        </p:nvSpPr>
        <p:spPr>
          <a:xfrm>
            <a:off x="609600" y="457200"/>
            <a:ext cx="8001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+mn-lt"/>
              </a:rPr>
              <a:t>Run-time stack: Local variables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2A3E4AF-2262-DC46-AC1E-0E4A3E54E0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3499380"/>
              </p:ext>
            </p:extLst>
          </p:nvPr>
        </p:nvGraphicFramePr>
        <p:xfrm>
          <a:off x="2436394" y="2115908"/>
          <a:ext cx="1983206" cy="27535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3206">
                  <a:extLst>
                    <a:ext uri="{9D8B030D-6E8A-4147-A177-3AD203B41FA5}">
                      <a16:colId xmlns:a16="http://schemas.microsoft.com/office/drawing/2014/main" val="39863091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564605"/>
                  </a:ext>
                </a:extLst>
              </a:tr>
              <a:tr h="40394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562027"/>
                  </a:ext>
                </a:extLst>
              </a:tr>
              <a:tr h="40394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65700"/>
                  </a:ext>
                </a:extLst>
              </a:tr>
              <a:tr h="89639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0070C0"/>
                          </a:solidFill>
                        </a:rPr>
                        <a:t>f_a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d: 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</a:rPr>
                        <a:t>int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  <a:p>
                      <a:r>
                        <a:rPr lang="en-US" dirty="0" err="1">
                          <a:solidFill>
                            <a:srgbClr val="0070C0"/>
                          </a:solidFill>
                        </a:rPr>
                        <a:t>str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: reference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82188"/>
                  </a:ext>
                </a:extLst>
              </a:tr>
              <a:tr h="665471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  <a:p>
                      <a:r>
                        <a:rPr lang="en-US" dirty="0"/>
                        <a:t>d: double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0155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C88820A-AD7C-B744-A36A-DEFC5EDDBD8E}"/>
              </a:ext>
            </a:extLst>
          </p:cNvPr>
          <p:cNvSpPr txBox="1"/>
          <p:nvPr/>
        </p:nvSpPr>
        <p:spPr>
          <a:xfrm>
            <a:off x="2210504" y="5257800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main calls </a:t>
            </a:r>
            <a:r>
              <a:rPr lang="en-US" sz="1800" dirty="0" err="1">
                <a:solidFill>
                  <a:srgbClr val="FF0000"/>
                </a:solidFill>
              </a:rPr>
              <a:t>f_a</a:t>
            </a:r>
            <a:r>
              <a:rPr lang="en-US" sz="1800" dirty="0">
                <a:solidFill>
                  <a:srgbClr val="FF0000"/>
                </a:solidFill>
              </a:rPr>
              <a:t>()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04316B45-E1F0-DE46-8836-7D9AF44B47E8}"/>
              </a:ext>
            </a:extLst>
          </p:cNvPr>
          <p:cNvGraphicFramePr>
            <a:graphicFrameLocks noGrp="1"/>
          </p:cNvGraphicFramePr>
          <p:nvPr/>
        </p:nvGraphicFramePr>
        <p:xfrm>
          <a:off x="5257800" y="2749322"/>
          <a:ext cx="1287379" cy="21275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379">
                  <a:extLst>
                    <a:ext uri="{9D8B030D-6E8A-4147-A177-3AD203B41FA5}">
                      <a16:colId xmlns:a16="http://schemas.microsoft.com/office/drawing/2014/main" val="3986309164"/>
                    </a:ext>
                  </a:extLst>
                </a:gridCol>
              </a:tblGrid>
              <a:tr h="37185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564605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562027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65700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82188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  <a:p>
                      <a:r>
                        <a:rPr lang="en-US" dirty="0"/>
                        <a:t>d: double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01559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51BD5D7D-6C39-8D43-8F24-E46DA1C4C54D}"/>
              </a:ext>
            </a:extLst>
          </p:cNvPr>
          <p:cNvSpPr txBox="1"/>
          <p:nvPr/>
        </p:nvSpPr>
        <p:spPr>
          <a:xfrm>
            <a:off x="5025189" y="5257800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dirty="0" err="1">
                <a:solidFill>
                  <a:srgbClr val="FF0000"/>
                </a:solidFill>
              </a:rPr>
              <a:t>f_a</a:t>
            </a:r>
            <a:r>
              <a:rPr lang="en-US" sz="1800" dirty="0">
                <a:solidFill>
                  <a:srgbClr val="FF0000"/>
                </a:solidFill>
              </a:rPr>
              <a:t>() returns</a:t>
            </a:r>
          </a:p>
        </p:txBody>
      </p:sp>
    </p:spTree>
    <p:extLst>
      <p:ext uri="{BB962C8B-B14F-4D97-AF65-F5344CB8AC3E}">
        <p14:creationId xmlns:p14="http://schemas.microsoft.com/office/powerpoint/2010/main" val="3565416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4" name="Rectangle 2">
            <a:extLst>
              <a:ext uri="{FF2B5EF4-FFF2-40B4-BE49-F238E27FC236}">
                <a16:creationId xmlns:a16="http://schemas.microsoft.com/office/drawing/2014/main" id="{FEEAD26F-6414-FE47-A9B4-63EEBC18F4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Subprogram Basics: Summary</a:t>
            </a:r>
          </a:p>
        </p:txBody>
      </p:sp>
      <p:sp>
        <p:nvSpPr>
          <p:cNvPr id="97285" name="Rectangle 3">
            <a:extLst>
              <a:ext uri="{FF2B5EF4-FFF2-40B4-BE49-F238E27FC236}">
                <a16:creationId xmlns:a16="http://schemas.microsoft.com/office/drawing/2014/main" id="{6F8FA240-B8DD-AF4E-9C16-C48C7FDF50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371600"/>
            <a:ext cx="8153400" cy="48006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endParaRPr lang="en-US" altLang="en-US" sz="240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A subprogram definition describes the actions represented by the subprogram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Subprograms can be either functions or procedures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Local variables in subprograms can be stack-dynamic or static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Parameters can be bound by position or keywords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Some languages allow default parameters and/or variable length parameters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Next lecture will discuss more about </a:t>
            </a:r>
            <a:r>
              <a:rPr lang="en-US" altLang="en-US" sz="2400">
                <a:solidFill>
                  <a:schemeClr val="tx1"/>
                </a:solidFill>
              </a:rPr>
              <a:t>parameter passing</a:t>
            </a:r>
            <a:endParaRPr lang="en-US" altLang="en-US"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2">
            <a:extLst>
              <a:ext uri="{FF2B5EF4-FFF2-40B4-BE49-F238E27FC236}">
                <a16:creationId xmlns:a16="http://schemas.microsoft.com/office/drawing/2014/main" id="{AD201769-E009-4645-A846-748FBF2532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Topics</a:t>
            </a:r>
          </a:p>
        </p:txBody>
      </p:sp>
      <p:sp>
        <p:nvSpPr>
          <p:cNvPr id="6149" name="Rectangle 3">
            <a:extLst>
              <a:ext uri="{FF2B5EF4-FFF2-40B4-BE49-F238E27FC236}">
                <a16:creationId xmlns:a16="http://schemas.microsoft.com/office/drawing/2014/main" id="{FB572389-7082-7443-A3F5-DFC824519D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7838" y="1066800"/>
            <a:ext cx="8153400" cy="4876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endParaRPr lang="en-US" altLang="en-US" sz="2200" dirty="0">
              <a:solidFill>
                <a:srgbClr val="FF0000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Introduction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Fundamentals of Subprograms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Design Issues for Subprograms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Local Referencing Environments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Parameter-Passing Methods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Semantic Modes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Conceptual Models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Implementations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Subprograms as Parameters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Overloaded Subprograms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Generic Subprograms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User-Defined Overloaded Operators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altLang="en-US" sz="2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0E2C-EFCF-1E42-8CA3-89A45EBE2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Parameter Passing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52194-7429-494A-9288-A986AC1F6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Parameter passing </a:t>
            </a:r>
            <a:r>
              <a:rPr lang="en-US" dirty="0">
                <a:solidFill>
                  <a:schemeClr val="tx1"/>
                </a:solidFill>
              </a:rPr>
              <a:t>is the mechanism used to pass arguments (actual parameters) to parameters (formal parameters, i.e. dummy variables) defined a procedure (subroutine) or function.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The most common methods are to pass the value of the actual parameter (</a:t>
            </a:r>
            <a:r>
              <a:rPr lang="en-US" dirty="0">
                <a:solidFill>
                  <a:srgbClr val="FF0000"/>
                </a:solidFill>
              </a:rPr>
              <a:t>call by value</a:t>
            </a:r>
            <a:r>
              <a:rPr lang="en-US" dirty="0">
                <a:solidFill>
                  <a:schemeClr val="tx1"/>
                </a:solidFill>
              </a:rPr>
              <a:t>), or to pass the address of the memory location where the actual parameter is stored (</a:t>
            </a:r>
            <a:r>
              <a:rPr lang="en-US" dirty="0">
                <a:solidFill>
                  <a:srgbClr val="FF0000"/>
                </a:solidFill>
              </a:rPr>
              <a:t>call by reference</a:t>
            </a:r>
            <a:r>
              <a:rPr lang="en-US" dirty="0">
                <a:solidFill>
                  <a:schemeClr val="tx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994983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6" name="Rectangle 2">
            <a:extLst>
              <a:ext uri="{FF2B5EF4-FFF2-40B4-BE49-F238E27FC236}">
                <a16:creationId xmlns:a16="http://schemas.microsoft.com/office/drawing/2014/main" id="{00EB684A-B626-6A4D-B0AC-7C3550F81B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solidFill>
                  <a:srgbClr val="FF0000"/>
                </a:solidFill>
              </a:rPr>
              <a:t>Semantic Models </a:t>
            </a:r>
            <a:r>
              <a:rPr lang="en-US" altLang="en-US" sz="3200" dirty="0"/>
              <a:t>of Parameter Passing</a:t>
            </a:r>
          </a:p>
        </p:txBody>
      </p:sp>
      <p:sp>
        <p:nvSpPr>
          <p:cNvPr id="28677" name="Rectangle 3">
            <a:extLst>
              <a:ext uri="{FF2B5EF4-FFF2-40B4-BE49-F238E27FC236}">
                <a16:creationId xmlns:a16="http://schemas.microsoft.com/office/drawing/2014/main" id="{05628882-3F8B-A341-883B-18C482954A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599" y="1600200"/>
            <a:ext cx="2027131" cy="2209800"/>
          </a:xfrm>
        </p:spPr>
        <p:txBody>
          <a:bodyPr/>
          <a:lstStyle/>
          <a:p>
            <a:pPr eaLnBrk="1" hangingPunct="1"/>
            <a:r>
              <a:rPr lang="en-US" altLang="en-US" sz="2000" dirty="0">
                <a:solidFill>
                  <a:srgbClr val="FF0000"/>
                </a:solidFill>
              </a:rPr>
              <a:t>In</a:t>
            </a:r>
            <a:r>
              <a:rPr lang="en-US" altLang="en-US" sz="2000" dirty="0"/>
              <a:t> mode</a:t>
            </a:r>
          </a:p>
          <a:p>
            <a:pPr eaLnBrk="1" hangingPunct="1"/>
            <a:r>
              <a:rPr lang="en-US" altLang="en-US" sz="2000" dirty="0">
                <a:solidFill>
                  <a:srgbClr val="FF0000"/>
                </a:solidFill>
              </a:rPr>
              <a:t>Out</a:t>
            </a:r>
            <a:r>
              <a:rPr lang="en-US" altLang="en-US" sz="2000" dirty="0"/>
              <a:t> mode</a:t>
            </a:r>
          </a:p>
          <a:p>
            <a:pPr eaLnBrk="1" hangingPunct="1"/>
            <a:r>
              <a:rPr lang="en-US" altLang="en-US" sz="2000" dirty="0" err="1">
                <a:solidFill>
                  <a:srgbClr val="FF0000"/>
                </a:solidFill>
              </a:rPr>
              <a:t>Inout</a:t>
            </a:r>
            <a:r>
              <a:rPr lang="en-US" altLang="en-US" sz="2000" dirty="0"/>
              <a:t> mode</a:t>
            </a:r>
          </a:p>
        </p:txBody>
      </p:sp>
      <p:pic>
        <p:nvPicPr>
          <p:cNvPr id="4" name="Picture 3" descr="Semantic model" title="Figure">
            <a:extLst>
              <a:ext uri="{FF2B5EF4-FFF2-40B4-BE49-F238E27FC236}">
                <a16:creationId xmlns:a16="http://schemas.microsoft.com/office/drawing/2014/main" id="{299B8F49-474E-0C46-99B4-262BE83DD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6731" y="1600200"/>
            <a:ext cx="5862285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2964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03101-19A0-ED47-BDE2-1A9085E7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Parameter Passing modes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1027F-1B96-8B48-94C9-A8800CC70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8153400" cy="51054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void </a:t>
            </a:r>
            <a:r>
              <a:rPr lang="en-US" sz="2000" dirty="0" err="1"/>
              <a:t>modeDemo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B050"/>
                </a:solidFill>
              </a:rPr>
              <a:t>(</a:t>
            </a:r>
            <a:r>
              <a:rPr lang="en-US" sz="2000" dirty="0" err="1">
                <a:solidFill>
                  <a:srgbClr val="00B050"/>
                </a:solidFill>
              </a:rPr>
              <a:t>int</a:t>
            </a:r>
            <a:r>
              <a:rPr lang="en-US" sz="2000" dirty="0">
                <a:solidFill>
                  <a:srgbClr val="00B050"/>
                </a:solidFill>
              </a:rPr>
              <a:t> item, </a:t>
            </a:r>
            <a:r>
              <a:rPr lang="en-US" sz="2000" dirty="0" err="1">
                <a:solidFill>
                  <a:srgbClr val="00B050"/>
                </a:solidFill>
              </a:rPr>
              <a:t>int</a:t>
            </a:r>
            <a:r>
              <a:rPr lang="en-US" sz="2000" dirty="0">
                <a:solidFill>
                  <a:srgbClr val="00B050"/>
                </a:solidFill>
              </a:rPr>
              <a:t> &amp; count, double &amp; cost)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/>
              <a:t>{. </a:t>
            </a:r>
            <a:r>
              <a:rPr lang="en-US" sz="1600" dirty="0">
                <a:solidFill>
                  <a:schemeClr val="tx1"/>
                </a:solidFill>
              </a:rPr>
              <a:t>//C++</a:t>
            </a:r>
          </a:p>
          <a:p>
            <a:pPr marL="0" indent="0">
              <a:buNone/>
            </a:pPr>
            <a:r>
              <a:rPr lang="en-US" sz="2000" dirty="0"/>
              <a:t>      	cost = item * count * 1.3;</a:t>
            </a:r>
          </a:p>
          <a:p>
            <a:pPr marL="0" indent="0">
              <a:buNone/>
            </a:pPr>
            <a:r>
              <a:rPr lang="en-US" sz="2000" dirty="0"/>
              <a:t>	count ++;</a:t>
            </a:r>
          </a:p>
          <a:p>
            <a:pPr marL="0" indent="0">
              <a:buNone/>
            </a:pPr>
            <a:r>
              <a:rPr lang="en-US" sz="2000" dirty="0"/>
              <a:t>	return;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int</a:t>
            </a:r>
            <a:r>
              <a:rPr lang="en-US" sz="2000" dirty="0"/>
              <a:t> unit = 5; double total; </a:t>
            </a:r>
            <a:r>
              <a:rPr lang="en-US" sz="2000" dirty="0" err="1"/>
              <a:t>int</a:t>
            </a:r>
            <a:r>
              <a:rPr lang="en-US" sz="2000" dirty="0"/>
              <a:t> amount = 8;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00B050"/>
                </a:solidFill>
              </a:rPr>
              <a:t>modeDemo</a:t>
            </a:r>
            <a:r>
              <a:rPr lang="en-US" sz="2000" dirty="0">
                <a:solidFill>
                  <a:srgbClr val="00B050"/>
                </a:solidFill>
              </a:rPr>
              <a:t> (unit, amount, total);</a:t>
            </a: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Theoretically: </a:t>
            </a:r>
            <a:r>
              <a:rPr lang="en-US" sz="2000" dirty="0">
                <a:solidFill>
                  <a:srgbClr val="FF0000"/>
                </a:solidFill>
              </a:rPr>
              <a:t>unit -&gt; item (in);  amount &lt;-&gt; count (in out);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		total &lt;- cost (out)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C# (not C++) clearly indicates the out mode.</a:t>
            </a: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34676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2" name="Rectangle 2">
            <a:extLst>
              <a:ext uri="{FF2B5EF4-FFF2-40B4-BE49-F238E27FC236}">
                <a16:creationId xmlns:a16="http://schemas.microsoft.com/office/drawing/2014/main" id="{07AB677F-E597-C743-A315-6F2B3F0020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FF0000"/>
                </a:solidFill>
              </a:rPr>
              <a:t>Conceptual Models </a:t>
            </a:r>
            <a:r>
              <a:rPr lang="en-US" altLang="en-US" dirty="0"/>
              <a:t>of Transfer</a:t>
            </a:r>
          </a:p>
        </p:txBody>
      </p:sp>
      <p:sp>
        <p:nvSpPr>
          <p:cNvPr id="32773" name="Rectangle 3">
            <a:extLst>
              <a:ext uri="{FF2B5EF4-FFF2-40B4-BE49-F238E27FC236}">
                <a16:creationId xmlns:a16="http://schemas.microsoft.com/office/drawing/2014/main" id="{67B3DB58-3F19-8943-A919-6F26124375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371600"/>
            <a:ext cx="8153400" cy="4572000"/>
          </a:xfrm>
        </p:spPr>
        <p:txBody>
          <a:bodyPr/>
          <a:lstStyle/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Arguments (actual parameters) are passed to formal parameters in either of the following ways:</a:t>
            </a:r>
          </a:p>
          <a:p>
            <a:pPr lvl="1" eaLnBrk="1" hangingPunct="1"/>
            <a:r>
              <a:rPr lang="en-US" altLang="en-US" sz="2000" dirty="0">
                <a:solidFill>
                  <a:srgbClr val="0070C0"/>
                </a:solidFill>
              </a:rPr>
              <a:t>Physically move a value</a:t>
            </a:r>
          </a:p>
          <a:p>
            <a:pPr lvl="1" eaLnBrk="1" hangingPunct="1"/>
            <a:r>
              <a:rPr lang="en-US" altLang="en-US" sz="2000" dirty="0">
                <a:solidFill>
                  <a:srgbClr val="0070C0"/>
                </a:solidFill>
              </a:rPr>
              <a:t>Move an access path to a value</a:t>
            </a:r>
          </a:p>
          <a:p>
            <a:pPr eaLnBrk="1" hangingPunct="1"/>
            <a:endParaRPr lang="en-US" altLang="en-US" dirty="0">
              <a:solidFill>
                <a:schemeClr val="tx1"/>
              </a:solidFill>
            </a:endParaRP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Practically we have to the following models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Pass by value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Pass by result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Pass by value-result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Pass by reference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Pass by name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4E08FE-7528-E04D-9F19-FBD6739310D8}"/>
              </a:ext>
            </a:extLst>
          </p:cNvPr>
          <p:cNvSpPr/>
          <p:nvPr/>
        </p:nvSpPr>
        <p:spPr>
          <a:xfrm>
            <a:off x="4114800" y="4231671"/>
            <a:ext cx="485620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dirty="0">
                <a:solidFill>
                  <a:srgbClr val="0070C0"/>
                </a:solidFill>
              </a:rPr>
              <a:t>Trends of parameter passing:</a:t>
            </a:r>
          </a:p>
          <a:p>
            <a:pPr eaLnBrk="1" hangingPunct="1"/>
            <a:r>
              <a:rPr lang="en-US" altLang="en-US" sz="2000" dirty="0">
                <a:solidFill>
                  <a:srgbClr val="0070C0"/>
                </a:solidFill>
              </a:rPr>
              <a:t>5 models =&gt; 2 models (by value &amp; reference)</a:t>
            </a:r>
          </a:p>
          <a:p>
            <a:pPr lvl="1" eaLnBrk="1" hangingPunct="1"/>
            <a:r>
              <a:rPr lang="en-US" altLang="en-US" sz="2000" dirty="0">
                <a:solidFill>
                  <a:srgbClr val="0070C0"/>
                </a:solidFill>
              </a:rPr>
              <a:t>	=&gt; 1 model (pass by value)</a:t>
            </a:r>
          </a:p>
          <a:p>
            <a:pPr eaLnBrk="1" hangingPunct="1"/>
            <a:r>
              <a:rPr lang="en-US" altLang="en-US" sz="2000" dirty="0">
                <a:solidFill>
                  <a:srgbClr val="0070C0"/>
                </a:solidFill>
              </a:rPr>
              <a:t>New model: </a:t>
            </a:r>
            <a:r>
              <a:rPr lang="en-US" altLang="en-US" sz="2000" dirty="0">
                <a:solidFill>
                  <a:srgbClr val="FF0000"/>
                </a:solidFill>
              </a:rPr>
              <a:t>Pass by assignment (Python etc.)</a:t>
            </a:r>
          </a:p>
        </p:txBody>
      </p:sp>
      <p:sp>
        <p:nvSpPr>
          <p:cNvPr id="3" name="Rounded Rectangle 2" descr="trends of parameter passing" title="note">
            <a:extLst>
              <a:ext uri="{FF2B5EF4-FFF2-40B4-BE49-F238E27FC236}">
                <a16:creationId xmlns:a16="http://schemas.microsoft.com/office/drawing/2014/main" id="{B6684B72-CAAD-3940-8DB7-6C02EADF6A1E}"/>
              </a:ext>
            </a:extLst>
          </p:cNvPr>
          <p:cNvSpPr/>
          <p:nvPr/>
        </p:nvSpPr>
        <p:spPr bwMode="auto">
          <a:xfrm>
            <a:off x="4114800" y="4231670"/>
            <a:ext cx="4856206" cy="1635729"/>
          </a:xfrm>
          <a:prstGeom prst="round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2600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22CD682F-9800-F440-BA87-5A6BF448B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16" y="523875"/>
            <a:ext cx="8153400" cy="914400"/>
          </a:xfrm>
        </p:spPr>
        <p:txBody>
          <a:bodyPr/>
          <a:lstStyle/>
          <a:p>
            <a:r>
              <a:rPr lang="en-US" altLang="en-US" sz="2800" dirty="0"/>
              <a:t>Implementation on Run-time Stack: Example</a:t>
            </a:r>
          </a:p>
        </p:txBody>
      </p:sp>
      <p:pic>
        <p:nvPicPr>
          <p:cNvPr id="48131" name="Content Placeholder 5" descr="Implementation" title="Figure">
            <a:extLst>
              <a:ext uri="{FF2B5EF4-FFF2-40B4-BE49-F238E27FC236}">
                <a16:creationId xmlns:a16="http://schemas.microsoft.com/office/drawing/2014/main" id="{47A92544-E70D-EF48-9D86-CB3909BCA4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76400" y="1524000"/>
            <a:ext cx="5867400" cy="356235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A01B45-323F-7547-8455-8AA80A896652}"/>
              </a:ext>
            </a:extLst>
          </p:cNvPr>
          <p:cNvSpPr txBox="1"/>
          <p:nvPr/>
        </p:nvSpPr>
        <p:spPr>
          <a:xfrm>
            <a:off x="457200" y="5257800"/>
            <a:ext cx="8066632" cy="9848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latin typeface="+mn-lt"/>
                <a:cs typeface="+mn-cs"/>
              </a:rPr>
              <a:t>Function header:  </a:t>
            </a:r>
            <a:r>
              <a:rPr lang="en-US" sz="1600" b="1" dirty="0">
                <a:solidFill>
                  <a:srgbClr val="333399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1600" dirty="0">
                <a:solidFill>
                  <a:srgbClr val="333399"/>
                </a:solidFill>
                <a:latin typeface="Courier New" pitchFamily="49" charset="0"/>
                <a:cs typeface="Courier New" pitchFamily="49" charset="0"/>
              </a:rPr>
              <a:t> sub(</a:t>
            </a:r>
            <a:r>
              <a:rPr lang="en-US" sz="1600" b="1" dirty="0" err="1">
                <a:solidFill>
                  <a:srgbClr val="333399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600" dirty="0">
                <a:solidFill>
                  <a:srgbClr val="333399"/>
                </a:solidFill>
                <a:latin typeface="Courier New" pitchFamily="49" charset="0"/>
                <a:cs typeface="Courier New" pitchFamily="49" charset="0"/>
              </a:rPr>
              <a:t> a, </a:t>
            </a:r>
            <a:r>
              <a:rPr lang="en-US" sz="1600" b="1" dirty="0" err="1">
                <a:solidFill>
                  <a:srgbClr val="333399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600" dirty="0">
                <a:solidFill>
                  <a:srgbClr val="333399"/>
                </a:solidFill>
                <a:latin typeface="Courier New" pitchFamily="49" charset="0"/>
                <a:cs typeface="Courier New" pitchFamily="49" charset="0"/>
              </a:rPr>
              <a:t> b, </a:t>
            </a:r>
            <a:r>
              <a:rPr lang="en-US" sz="1600" b="1" dirty="0" err="1">
                <a:solidFill>
                  <a:srgbClr val="333399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600" dirty="0">
                <a:solidFill>
                  <a:srgbClr val="333399"/>
                </a:solidFill>
                <a:latin typeface="Courier New" pitchFamily="49" charset="0"/>
                <a:cs typeface="Courier New" pitchFamily="49" charset="0"/>
              </a:rPr>
              <a:t> c, </a:t>
            </a:r>
            <a:r>
              <a:rPr lang="en-US" sz="1600" b="1" dirty="0" err="1">
                <a:solidFill>
                  <a:srgbClr val="333399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600" dirty="0">
                <a:solidFill>
                  <a:srgbClr val="333399"/>
                </a:solidFill>
                <a:latin typeface="Courier New" pitchFamily="49" charset="0"/>
                <a:cs typeface="Courier New" pitchFamily="49" charset="0"/>
              </a:rPr>
              <a:t> d)</a:t>
            </a:r>
          </a:p>
          <a:p>
            <a:pPr>
              <a:defRPr/>
            </a:pPr>
            <a:r>
              <a:rPr lang="en-US" sz="2000" dirty="0">
                <a:latin typeface="+mn-lt"/>
                <a:cs typeface="Courier New" pitchFamily="49" charset="0"/>
              </a:rPr>
              <a:t>Function call in main: </a:t>
            </a:r>
            <a:r>
              <a:rPr lang="en-US" sz="1600" dirty="0">
                <a:solidFill>
                  <a:srgbClr val="333399"/>
                </a:solidFill>
                <a:latin typeface="Courier New" pitchFamily="49" charset="0"/>
                <a:cs typeface="Courier New" pitchFamily="49" charset="0"/>
              </a:rPr>
              <a:t>sub(w, x, y, z)</a:t>
            </a:r>
          </a:p>
          <a:p>
            <a:pPr>
              <a:defRPr/>
            </a:pPr>
            <a:r>
              <a:rPr lang="en-US" sz="1800" dirty="0">
                <a:latin typeface="+mn-lt"/>
                <a:cs typeface="Courier New" pitchFamily="49" charset="0"/>
              </a:rPr>
              <a:t>(assume: </a:t>
            </a:r>
            <a:r>
              <a:rPr lang="en-US" sz="1800" dirty="0">
                <a:solidFill>
                  <a:srgbClr val="FF0000"/>
                </a:solidFill>
                <a:latin typeface="+mn-lt"/>
                <a:cs typeface="Courier New" pitchFamily="49" charset="0"/>
              </a:rPr>
              <a:t>pass </a:t>
            </a:r>
            <a:r>
              <a:rPr lang="en-US" sz="1400" dirty="0">
                <a:latin typeface="+mn-lt"/>
                <a:cs typeface="Courier New" pitchFamily="49" charset="0"/>
              </a:rPr>
              <a:t>w</a:t>
            </a:r>
            <a:r>
              <a:rPr lang="en-US" sz="1800" dirty="0">
                <a:solidFill>
                  <a:srgbClr val="FF0000"/>
                </a:solidFill>
                <a:latin typeface="+mn-lt"/>
                <a:cs typeface="Courier New" pitchFamily="49" charset="0"/>
              </a:rPr>
              <a:t> by value, </a:t>
            </a:r>
            <a:r>
              <a:rPr lang="en-US" sz="1400" dirty="0">
                <a:latin typeface="+mn-lt"/>
                <a:cs typeface="Courier New" pitchFamily="49" charset="0"/>
              </a:rPr>
              <a:t>x</a:t>
            </a:r>
            <a:r>
              <a:rPr lang="en-US" sz="1800" dirty="0">
                <a:solidFill>
                  <a:srgbClr val="FF0000"/>
                </a:solidFill>
                <a:latin typeface="+mn-lt"/>
                <a:cs typeface="Courier New" pitchFamily="49" charset="0"/>
              </a:rPr>
              <a:t> by result, </a:t>
            </a:r>
            <a:r>
              <a:rPr lang="en-US" sz="1400" dirty="0">
                <a:latin typeface="+mn-lt"/>
                <a:cs typeface="Courier New" pitchFamily="49" charset="0"/>
              </a:rPr>
              <a:t>y</a:t>
            </a:r>
            <a:r>
              <a:rPr lang="en-US" sz="1800" dirty="0">
                <a:solidFill>
                  <a:srgbClr val="FF0000"/>
                </a:solidFill>
                <a:latin typeface="+mn-lt"/>
                <a:cs typeface="Courier New" pitchFamily="49" charset="0"/>
              </a:rPr>
              <a:t> by value-result, </a:t>
            </a:r>
            <a:r>
              <a:rPr lang="en-US" sz="1400" dirty="0">
                <a:latin typeface="+mn-lt"/>
                <a:cs typeface="Courier New" pitchFamily="49" charset="0"/>
              </a:rPr>
              <a:t>z</a:t>
            </a:r>
            <a:r>
              <a:rPr lang="en-US" sz="1800" dirty="0">
                <a:solidFill>
                  <a:srgbClr val="FF0000"/>
                </a:solidFill>
                <a:latin typeface="+mn-lt"/>
                <a:cs typeface="Courier New" pitchFamily="49" charset="0"/>
              </a:rPr>
              <a:t> by reference</a:t>
            </a:r>
            <a:r>
              <a:rPr lang="en-US" sz="1800" dirty="0">
                <a:latin typeface="+mn-lt"/>
                <a:cs typeface="Courier New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73403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>
            <a:extLst>
              <a:ext uri="{FF2B5EF4-FFF2-40B4-BE49-F238E27FC236}">
                <a16:creationId xmlns:a16="http://schemas.microsoft.com/office/drawing/2014/main" id="{65ADDDE1-30BC-544A-9CCE-9625A305A4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Pass-by-Value (In Mode)</a:t>
            </a:r>
          </a:p>
        </p:txBody>
      </p:sp>
      <p:sp>
        <p:nvSpPr>
          <p:cNvPr id="34821" name="Rectangle 3">
            <a:extLst>
              <a:ext uri="{FF2B5EF4-FFF2-40B4-BE49-F238E27FC236}">
                <a16:creationId xmlns:a16="http://schemas.microsoft.com/office/drawing/2014/main" id="{664A8541-B4F4-2643-89C6-60D98F1444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153400" cy="5029200"/>
          </a:xfrm>
        </p:spPr>
        <p:txBody>
          <a:bodyPr/>
          <a:lstStyle/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The value of the actual parameter is used to initialize the corresponding formal parameter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implemented by </a:t>
            </a:r>
            <a:r>
              <a:rPr lang="en-US" altLang="en-US" sz="2000" dirty="0">
                <a:solidFill>
                  <a:srgbClr val="FF0000"/>
                </a:solidFill>
              </a:rPr>
              <a:t>copying </a:t>
            </a:r>
            <a:r>
              <a:rPr lang="en-US" altLang="en-US" sz="2000" dirty="0">
                <a:solidFill>
                  <a:srgbClr val="0070C0"/>
                </a:solidFill>
              </a:rPr>
              <a:t>(physically moving a value)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Can be implemented by transmitting an access path but not recommended (enforcing write protection is not easy)</a:t>
            </a:r>
          </a:p>
          <a:p>
            <a:pPr lvl="1" eaLnBrk="1" hangingPunct="1"/>
            <a:r>
              <a:rPr lang="en-US" altLang="en-US" sz="2000" i="1" dirty="0">
                <a:solidFill>
                  <a:schemeClr val="tx1"/>
                </a:solidFill>
              </a:rPr>
              <a:t>Disadvantages</a:t>
            </a:r>
            <a:r>
              <a:rPr lang="en-US" altLang="en-US" sz="2000" dirty="0">
                <a:solidFill>
                  <a:schemeClr val="tx1"/>
                </a:solidFill>
              </a:rPr>
              <a:t> (if by physical move): additional storage is required (stored twice) and the actual move can be costly (for large parameters)</a:t>
            </a:r>
          </a:p>
          <a:p>
            <a:pPr lvl="1" eaLnBrk="1" hangingPunct="1"/>
            <a:r>
              <a:rPr lang="en-US" altLang="en-US" sz="2000" i="1" dirty="0">
                <a:solidFill>
                  <a:schemeClr val="tx1"/>
                </a:solidFill>
              </a:rPr>
              <a:t>Disadvantages</a:t>
            </a:r>
            <a:r>
              <a:rPr lang="en-US" altLang="en-US" sz="2000" dirty="0">
                <a:solidFill>
                  <a:schemeClr val="tx1"/>
                </a:solidFill>
              </a:rPr>
              <a:t> (if by access path method): must write-protect in the called subprogram and accesses cost more (indirect addressing)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Popularly used in scenarios where the subprogram is</a:t>
            </a:r>
            <a:r>
              <a:rPr lang="en-US" sz="2000" dirty="0">
                <a:solidFill>
                  <a:schemeClr val="tx1"/>
                </a:solidFill>
              </a:rPr>
              <a:t> only "using" the parameter for some computation, not changing it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0982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28726-42AE-0446-A158-B2351B075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 by value: Illustration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9162D6F-16DA-FE48-A713-7E5DAE37D7C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752600" y="1600200"/>
          <a:ext cx="2895600" cy="434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5600">
                  <a:extLst>
                    <a:ext uri="{9D8B030D-6E8A-4147-A177-3AD203B41FA5}">
                      <a16:colId xmlns:a16="http://schemas.microsoft.com/office/drawing/2014/main" val="3031942485"/>
                    </a:ext>
                  </a:extLst>
                </a:gridCol>
              </a:tblGrid>
              <a:tr h="65532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8493183"/>
                  </a:ext>
                </a:extLst>
              </a:tr>
              <a:tr h="6553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961331"/>
                  </a:ext>
                </a:extLst>
              </a:tr>
              <a:tr h="6553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5809176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modeDemo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US" dirty="0"/>
                        <a:t>Item </a:t>
                      </a:r>
                      <a:r>
                        <a:rPr lang="en-US" dirty="0">
                          <a:solidFill>
                            <a:srgbClr val="00B0F0"/>
                          </a:solidFill>
                        </a:rPr>
                        <a:t>(5)</a:t>
                      </a:r>
                    </a:p>
                    <a:p>
                      <a:r>
                        <a:rPr lang="en-US" dirty="0"/>
                        <a:t>count</a:t>
                      </a:r>
                    </a:p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364065"/>
                  </a:ext>
                </a:extLst>
              </a:tr>
              <a:tr h="65532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Main</a:t>
                      </a:r>
                    </a:p>
                    <a:p>
                      <a:r>
                        <a:rPr lang="en-US" dirty="0"/>
                        <a:t>unit (5)</a:t>
                      </a:r>
                    </a:p>
                    <a:p>
                      <a:r>
                        <a:rPr lang="en-US" dirty="0"/>
                        <a:t>total</a:t>
                      </a:r>
                    </a:p>
                    <a:p>
                      <a:r>
                        <a:rPr lang="en-US" dirty="0"/>
                        <a:t>amount (8)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79865"/>
                  </a:ext>
                </a:extLst>
              </a:tr>
            </a:tbl>
          </a:graphicData>
        </a:graphic>
      </p:graphicFrame>
      <p:sp>
        <p:nvSpPr>
          <p:cNvPr id="6" name="Curved Right Arrow 5">
            <a:extLst>
              <a:ext uri="{FF2B5EF4-FFF2-40B4-BE49-F238E27FC236}">
                <a16:creationId xmlns:a16="http://schemas.microsoft.com/office/drawing/2014/main" id="{37A4F397-6038-BC40-A452-20C3A40BFD22}"/>
              </a:ext>
            </a:extLst>
          </p:cNvPr>
          <p:cNvSpPr/>
          <p:nvPr/>
        </p:nvSpPr>
        <p:spPr bwMode="auto">
          <a:xfrm rot="11425543" flipH="1">
            <a:off x="1471237" y="4056407"/>
            <a:ext cx="299768" cy="1128543"/>
          </a:xfrm>
          <a:prstGeom prst="curved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364FCB-C29A-5C42-8F2F-B24F882C344F}"/>
              </a:ext>
            </a:extLst>
          </p:cNvPr>
          <p:cNvSpPr txBox="1"/>
          <p:nvPr/>
        </p:nvSpPr>
        <p:spPr>
          <a:xfrm>
            <a:off x="5638800" y="2667000"/>
            <a:ext cx="289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separate locations;</a:t>
            </a:r>
          </a:p>
          <a:p>
            <a:r>
              <a:rPr lang="en-US" dirty="0"/>
              <a:t>value: </a:t>
            </a:r>
            <a:r>
              <a:rPr lang="en-US" dirty="0">
                <a:solidFill>
                  <a:srgbClr val="FF0000"/>
                </a:solidFill>
              </a:rPr>
              <a:t>copy</a:t>
            </a:r>
          </a:p>
        </p:txBody>
      </p:sp>
    </p:spTree>
    <p:extLst>
      <p:ext uri="{BB962C8B-B14F-4D97-AF65-F5344CB8AC3E}">
        <p14:creationId xmlns:p14="http://schemas.microsoft.com/office/powerpoint/2010/main" val="13704051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>
            <a:extLst>
              <a:ext uri="{FF2B5EF4-FFF2-40B4-BE49-F238E27FC236}">
                <a16:creationId xmlns:a16="http://schemas.microsoft.com/office/drawing/2014/main" id="{70455D70-0866-CC43-A249-7E79B6F136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Pass-by-Result (Out Mode)</a:t>
            </a:r>
          </a:p>
        </p:txBody>
      </p:sp>
      <p:sp>
        <p:nvSpPr>
          <p:cNvPr id="36869" name="Rectangle 3">
            <a:extLst>
              <a:ext uri="{FF2B5EF4-FFF2-40B4-BE49-F238E27FC236}">
                <a16:creationId xmlns:a16="http://schemas.microsoft.com/office/drawing/2014/main" id="{044573DB-2D88-2247-8613-AA75633D52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1295400"/>
            <a:ext cx="8153400" cy="5105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When a parameter is passed by result,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no value is transmitted to the subprogram;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formal parameter acts as a local variable with its value transmitted to caller’s actual parameter when control is returned to the caller, by physical move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Potential problems</a:t>
            </a:r>
          </a:p>
          <a:p>
            <a:pPr marL="0" indent="0" eaLnBrk="1" hangingPunct="1"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tx1"/>
                </a:solidFill>
              </a:rPr>
              <a:t>	</a:t>
            </a:r>
            <a:r>
              <a:rPr lang="en-US" altLang="en-US" sz="1600" dirty="0">
                <a:solidFill>
                  <a:srgbClr val="0070C0"/>
                </a:solidFill>
              </a:rPr>
              <a:t>void sub (x, y ) {	 </a:t>
            </a:r>
            <a:r>
              <a:rPr lang="en-US" altLang="en-US" sz="1600" dirty="0">
                <a:solidFill>
                  <a:schemeClr val="tx1"/>
                </a:solidFill>
              </a:rPr>
              <a:t>//assume x and y are pass-by-result parameters </a:t>
            </a:r>
          </a:p>
          <a:p>
            <a:pPr marL="0" indent="0" eaLnBrk="1" hangingPunct="1"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	       x = 5; y = 6;</a:t>
            </a:r>
          </a:p>
          <a:p>
            <a:pPr marL="0" indent="0" eaLnBrk="1" hangingPunct="1"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	       return;</a:t>
            </a:r>
          </a:p>
          <a:p>
            <a:pPr marL="0" indent="0" eaLnBrk="1" hangingPunct="1"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	}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0070C0"/>
                </a:solidFill>
              </a:rPr>
              <a:t> </a:t>
            </a: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sub(p1, p1); </a:t>
            </a:r>
            <a:r>
              <a:rPr lang="en-US" altLang="en-US" sz="2000" dirty="0">
                <a:solidFill>
                  <a:schemeClr val="tx1"/>
                </a:solidFill>
              </a:rPr>
              <a:t>whichever formal parameter is copied back will represent the current value of </a:t>
            </a: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p1</a:t>
            </a:r>
            <a:endParaRPr lang="en-US" altLang="en-US" sz="1400" dirty="0">
              <a:solidFill>
                <a:srgbClr val="0070C0"/>
              </a:solidFill>
              <a:cs typeface="Courier New" panose="02070309020205020404" pitchFamily="49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sub(list[a], a); </a:t>
            </a:r>
            <a:r>
              <a:rPr lang="en-US" alt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Compute address of </a:t>
            </a:r>
            <a:r>
              <a:rPr lang="en-US" altLang="en-US" sz="2000" dirty="0">
                <a:solidFill>
                  <a:srgbClr val="0070C0"/>
                </a:solidFill>
                <a:cs typeface="Courier New" panose="02070309020205020404" pitchFamily="49" charset="0"/>
              </a:rPr>
              <a:t>list[a] </a:t>
            </a:r>
            <a:r>
              <a:rPr lang="en-US" alt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at the beginning of the subprogram or end?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200" dirty="0">
                <a:solidFill>
                  <a:schemeClr val="tx1"/>
                </a:solidFill>
                <a:cs typeface="Courier New" panose="02070309020205020404" pitchFamily="49" charset="0"/>
              </a:rPr>
              <a:t>No longer practically used, though variants exist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e.g. C#’s </a:t>
            </a:r>
            <a:r>
              <a:rPr lang="en-US" altLang="en-US" sz="2000" dirty="0">
                <a:solidFill>
                  <a:srgbClr val="0070C0"/>
                </a:solidFill>
                <a:cs typeface="Courier New" panose="02070309020205020404" pitchFamily="49" charset="0"/>
              </a:rPr>
              <a:t>out</a:t>
            </a:r>
            <a:r>
              <a:rPr lang="en-US" alt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 parameter 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altLang="en-US" sz="2000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en-US" sz="2400" dirty="0">
              <a:solidFill>
                <a:schemeClr val="tx1"/>
              </a:solidFill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4202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28726-42AE-0446-A158-B2351B075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 by value: Illustration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9162D6F-16DA-FE48-A713-7E5DAE37D7C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752600" y="1600200"/>
          <a:ext cx="2895600" cy="434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5600">
                  <a:extLst>
                    <a:ext uri="{9D8B030D-6E8A-4147-A177-3AD203B41FA5}">
                      <a16:colId xmlns:a16="http://schemas.microsoft.com/office/drawing/2014/main" val="3031942485"/>
                    </a:ext>
                  </a:extLst>
                </a:gridCol>
              </a:tblGrid>
              <a:tr h="65532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8493183"/>
                  </a:ext>
                </a:extLst>
              </a:tr>
              <a:tr h="6553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961331"/>
                  </a:ext>
                </a:extLst>
              </a:tr>
              <a:tr h="6553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5809176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modeDemo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US" dirty="0"/>
                        <a:t>Item </a:t>
                      </a:r>
                      <a:endParaRPr lang="en-US" dirty="0">
                        <a:solidFill>
                          <a:srgbClr val="00B0F0"/>
                        </a:solidFill>
                      </a:endParaRPr>
                    </a:p>
                    <a:p>
                      <a:r>
                        <a:rPr lang="en-US" dirty="0"/>
                        <a:t>count</a:t>
                      </a:r>
                    </a:p>
                    <a:p>
                      <a:r>
                        <a:rPr lang="en-US" dirty="0"/>
                        <a:t>cost (52.0)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364065"/>
                  </a:ext>
                </a:extLst>
              </a:tr>
              <a:tr h="65532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Main</a:t>
                      </a:r>
                    </a:p>
                    <a:p>
                      <a:r>
                        <a:rPr lang="en-US" dirty="0"/>
                        <a:t>unit </a:t>
                      </a:r>
                    </a:p>
                    <a:p>
                      <a:r>
                        <a:rPr lang="en-US" dirty="0"/>
                        <a:t>total </a:t>
                      </a:r>
                      <a:r>
                        <a:rPr lang="en-US" dirty="0">
                          <a:solidFill>
                            <a:srgbClr val="00B0F0"/>
                          </a:solidFill>
                        </a:rPr>
                        <a:t>(52.0)</a:t>
                      </a:r>
                    </a:p>
                    <a:p>
                      <a:r>
                        <a:rPr lang="en-US" dirty="0"/>
                        <a:t>amount (8)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79865"/>
                  </a:ext>
                </a:extLst>
              </a:tr>
            </a:tbl>
          </a:graphicData>
        </a:graphic>
      </p:graphicFrame>
      <p:sp>
        <p:nvSpPr>
          <p:cNvPr id="6" name="Curved Right Arrow 5">
            <a:extLst>
              <a:ext uri="{FF2B5EF4-FFF2-40B4-BE49-F238E27FC236}">
                <a16:creationId xmlns:a16="http://schemas.microsoft.com/office/drawing/2014/main" id="{37A4F397-6038-BC40-A452-20C3A40BFD22}"/>
              </a:ext>
            </a:extLst>
          </p:cNvPr>
          <p:cNvSpPr/>
          <p:nvPr/>
        </p:nvSpPr>
        <p:spPr bwMode="auto">
          <a:xfrm>
            <a:off x="1295400" y="4572000"/>
            <a:ext cx="304800" cy="990600"/>
          </a:xfrm>
          <a:prstGeom prst="curved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364FCB-C29A-5C42-8F2F-B24F882C344F}"/>
              </a:ext>
            </a:extLst>
          </p:cNvPr>
          <p:cNvSpPr txBox="1"/>
          <p:nvPr/>
        </p:nvSpPr>
        <p:spPr>
          <a:xfrm>
            <a:off x="5638800" y="2667000"/>
            <a:ext cx="289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separate locations;</a:t>
            </a:r>
          </a:p>
          <a:p>
            <a:r>
              <a:rPr lang="en-US" dirty="0"/>
              <a:t>value: </a:t>
            </a:r>
            <a:r>
              <a:rPr lang="en-US" dirty="0">
                <a:solidFill>
                  <a:srgbClr val="FF0000"/>
                </a:solidFill>
              </a:rPr>
              <a:t>copy</a:t>
            </a:r>
          </a:p>
        </p:txBody>
      </p:sp>
    </p:spTree>
    <p:extLst>
      <p:ext uri="{BB962C8B-B14F-4D97-AF65-F5344CB8AC3E}">
        <p14:creationId xmlns:p14="http://schemas.microsoft.com/office/powerpoint/2010/main" val="7876641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Rectangle 2">
            <a:extLst>
              <a:ext uri="{FF2B5EF4-FFF2-40B4-BE49-F238E27FC236}">
                <a16:creationId xmlns:a16="http://schemas.microsoft.com/office/drawing/2014/main" id="{F549C4CB-6FD3-B54E-AEE0-77889EF50F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Pass-by-Value-Result (inout Mode)</a:t>
            </a:r>
          </a:p>
        </p:txBody>
      </p:sp>
      <p:sp>
        <p:nvSpPr>
          <p:cNvPr id="38917" name="Rectangle 3">
            <a:extLst>
              <a:ext uri="{FF2B5EF4-FFF2-40B4-BE49-F238E27FC236}">
                <a16:creationId xmlns:a16="http://schemas.microsoft.com/office/drawing/2014/main" id="{DF84CEBE-3F3B-E74D-B359-B8E4207AAE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499937"/>
            <a:ext cx="8153400" cy="4572000"/>
          </a:xfrm>
        </p:spPr>
        <p:txBody>
          <a:bodyPr/>
          <a:lstStyle/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A combination of pass-by-value and pass-by-result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Sometimes called pass-by-copy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Disadvantages: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Those of pass-by-result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Those of pass-by-value </a:t>
            </a:r>
          </a:p>
          <a:p>
            <a:pPr eaLnBrk="1" hangingPunct="1"/>
            <a:endParaRPr lang="en-US" altLang="en-US" dirty="0">
              <a:solidFill>
                <a:schemeClr val="tx1"/>
              </a:solidFill>
            </a:endParaRP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Pass-by-reference, another method of </a:t>
            </a:r>
            <a:r>
              <a:rPr lang="en-US" altLang="en-US" sz="2400" dirty="0" err="1">
                <a:solidFill>
                  <a:schemeClr val="tx1"/>
                </a:solidFill>
              </a:rPr>
              <a:t>inout</a:t>
            </a:r>
            <a:r>
              <a:rPr lang="en-US" altLang="en-US" sz="2400" dirty="0">
                <a:solidFill>
                  <a:schemeClr val="tx1"/>
                </a:solidFill>
              </a:rPr>
              <a:t> mode,  is more efficient than pass-by-value-result, thus popularly used.</a:t>
            </a:r>
          </a:p>
        </p:txBody>
      </p:sp>
    </p:spTree>
    <p:extLst>
      <p:ext uri="{BB962C8B-B14F-4D97-AF65-F5344CB8AC3E}">
        <p14:creationId xmlns:p14="http://schemas.microsoft.com/office/powerpoint/2010/main" val="2150397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2">
            <a:extLst>
              <a:ext uri="{FF2B5EF4-FFF2-40B4-BE49-F238E27FC236}">
                <a16:creationId xmlns:a16="http://schemas.microsoft.com/office/drawing/2014/main" id="{3ADEF583-5B94-1A48-AF9D-1CDD099702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Introduction</a:t>
            </a:r>
          </a:p>
        </p:txBody>
      </p:sp>
      <p:sp>
        <p:nvSpPr>
          <p:cNvPr id="8197" name="Rectangle 3">
            <a:extLst>
              <a:ext uri="{FF2B5EF4-FFF2-40B4-BE49-F238E27FC236}">
                <a16:creationId xmlns:a16="http://schemas.microsoft.com/office/drawing/2014/main" id="{F516D780-551D-724C-9C26-D2FF421564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</a:rPr>
              <a:t>Two fundamental abstraction facilities</a:t>
            </a:r>
          </a:p>
          <a:p>
            <a:pPr lvl="1" eaLnBrk="1" hangingPunct="1"/>
            <a:r>
              <a:rPr lang="en-US" altLang="en-US" dirty="0">
                <a:solidFill>
                  <a:srgbClr val="FF0000"/>
                </a:solidFill>
              </a:rPr>
              <a:t>Process abstraction </a:t>
            </a:r>
          </a:p>
          <a:p>
            <a:pPr lvl="2" eaLnBrk="1" hangingPunct="1"/>
            <a:r>
              <a:rPr lang="en-US" altLang="en-US" dirty="0">
                <a:solidFill>
                  <a:schemeClr val="tx1"/>
                </a:solidFill>
              </a:rPr>
              <a:t>Emphasized from early days</a:t>
            </a:r>
          </a:p>
          <a:p>
            <a:pPr lvl="2" eaLnBrk="1" hangingPunct="1"/>
            <a:r>
              <a:rPr lang="en-US" altLang="en-US" dirty="0">
                <a:solidFill>
                  <a:schemeClr val="tx1"/>
                </a:solidFill>
              </a:rPr>
              <a:t>Subprograms -- Discussed in this Lecture</a:t>
            </a:r>
          </a:p>
          <a:p>
            <a:pPr lvl="1" eaLnBrk="1" hangingPunct="1"/>
            <a:r>
              <a:rPr lang="en-US" altLang="en-US" dirty="0">
                <a:solidFill>
                  <a:srgbClr val="FF0000"/>
                </a:solidFill>
              </a:rPr>
              <a:t>Data abstraction</a:t>
            </a:r>
          </a:p>
          <a:p>
            <a:pPr lvl="2" eaLnBrk="1" hangingPunct="1"/>
            <a:r>
              <a:rPr lang="en-US" altLang="en-US" dirty="0">
                <a:solidFill>
                  <a:schemeClr val="tx1"/>
                </a:solidFill>
              </a:rPr>
              <a:t>Emphasized since 1980s</a:t>
            </a:r>
          </a:p>
          <a:p>
            <a:pPr lvl="2" eaLnBrk="1" hangingPunct="1"/>
            <a:r>
              <a:rPr lang="en-US" altLang="en-US" dirty="0">
                <a:solidFill>
                  <a:schemeClr val="tx1"/>
                </a:solidFill>
              </a:rPr>
              <a:t>ADTs -- Discussed at length in Lecture 11</a:t>
            </a:r>
          </a:p>
        </p:txBody>
      </p:sp>
    </p:spTree>
    <p:extLst>
      <p:ext uri="{BB962C8B-B14F-4D97-AF65-F5344CB8AC3E}">
        <p14:creationId xmlns:p14="http://schemas.microsoft.com/office/powerpoint/2010/main" val="3629271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28726-42AE-0446-A158-B2351B075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 by value-result: Illustration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9162D6F-16DA-FE48-A713-7E5DAE37D7C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752600" y="1600200"/>
          <a:ext cx="2895600" cy="434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5600">
                  <a:extLst>
                    <a:ext uri="{9D8B030D-6E8A-4147-A177-3AD203B41FA5}">
                      <a16:colId xmlns:a16="http://schemas.microsoft.com/office/drawing/2014/main" val="3031942485"/>
                    </a:ext>
                  </a:extLst>
                </a:gridCol>
              </a:tblGrid>
              <a:tr h="65532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8493183"/>
                  </a:ext>
                </a:extLst>
              </a:tr>
              <a:tr h="6553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961331"/>
                  </a:ext>
                </a:extLst>
              </a:tr>
              <a:tr h="6553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5809176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modeDemo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US" dirty="0"/>
                        <a:t>Item </a:t>
                      </a:r>
                      <a:endParaRPr lang="en-US" dirty="0">
                        <a:solidFill>
                          <a:srgbClr val="00B0F0"/>
                        </a:solidFill>
                      </a:endParaRPr>
                    </a:p>
                    <a:p>
                      <a:r>
                        <a:rPr lang="en-US" dirty="0"/>
                        <a:t>count </a:t>
                      </a:r>
                      <a:r>
                        <a:rPr lang="en-US" dirty="0">
                          <a:solidFill>
                            <a:srgbClr val="00B0F0"/>
                          </a:solidFill>
                        </a:rPr>
                        <a:t>(8)</a:t>
                      </a:r>
                      <a:r>
                        <a:rPr lang="en-US" dirty="0"/>
                        <a:t> -&gt; (9)</a:t>
                      </a:r>
                    </a:p>
                    <a:p>
                      <a:r>
                        <a:rPr lang="en-US" dirty="0"/>
                        <a:t>cost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364065"/>
                  </a:ext>
                </a:extLst>
              </a:tr>
              <a:tr h="65532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Main</a:t>
                      </a:r>
                    </a:p>
                    <a:p>
                      <a:r>
                        <a:rPr lang="en-US" dirty="0"/>
                        <a:t>unit </a:t>
                      </a:r>
                    </a:p>
                    <a:p>
                      <a:r>
                        <a:rPr lang="en-US" dirty="0"/>
                        <a:t>total </a:t>
                      </a:r>
                    </a:p>
                    <a:p>
                      <a:r>
                        <a:rPr lang="en-US" dirty="0"/>
                        <a:t>amount (8) -&gt; </a:t>
                      </a:r>
                      <a:r>
                        <a:rPr lang="en-US" dirty="0">
                          <a:solidFill>
                            <a:srgbClr val="00B0F0"/>
                          </a:solidFill>
                        </a:rPr>
                        <a:t>(9)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79865"/>
                  </a:ext>
                </a:extLst>
              </a:tr>
            </a:tbl>
          </a:graphicData>
        </a:graphic>
      </p:graphicFrame>
      <p:sp>
        <p:nvSpPr>
          <p:cNvPr id="6" name="Curved Right Arrow 5">
            <a:extLst>
              <a:ext uri="{FF2B5EF4-FFF2-40B4-BE49-F238E27FC236}">
                <a16:creationId xmlns:a16="http://schemas.microsoft.com/office/drawing/2014/main" id="{37A4F397-6038-BC40-A452-20C3A40BFD22}"/>
              </a:ext>
            </a:extLst>
          </p:cNvPr>
          <p:cNvSpPr/>
          <p:nvPr/>
        </p:nvSpPr>
        <p:spPr bwMode="auto">
          <a:xfrm flipH="1">
            <a:off x="4838697" y="4267200"/>
            <a:ext cx="329341" cy="1536852"/>
          </a:xfrm>
          <a:prstGeom prst="curved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364FCB-C29A-5C42-8F2F-B24F882C344F}"/>
              </a:ext>
            </a:extLst>
          </p:cNvPr>
          <p:cNvSpPr txBox="1"/>
          <p:nvPr/>
        </p:nvSpPr>
        <p:spPr>
          <a:xfrm>
            <a:off x="5638800" y="2667000"/>
            <a:ext cx="289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separate locations;</a:t>
            </a:r>
          </a:p>
          <a:p>
            <a:r>
              <a:rPr lang="en-US" dirty="0"/>
              <a:t>value: </a:t>
            </a:r>
            <a:r>
              <a:rPr lang="en-US" dirty="0">
                <a:solidFill>
                  <a:srgbClr val="FF0000"/>
                </a:solidFill>
              </a:rPr>
              <a:t>copy over </a:t>
            </a:r>
            <a:r>
              <a:rPr lang="en-US" dirty="0"/>
              <a:t>and</a:t>
            </a:r>
            <a:r>
              <a:rPr lang="en-US" dirty="0">
                <a:solidFill>
                  <a:srgbClr val="FF0000"/>
                </a:solidFill>
              </a:rPr>
              <a:t> copy back</a:t>
            </a:r>
          </a:p>
        </p:txBody>
      </p:sp>
      <p:sp>
        <p:nvSpPr>
          <p:cNvPr id="8" name="Curved Right Arrow 7">
            <a:extLst>
              <a:ext uri="{FF2B5EF4-FFF2-40B4-BE49-F238E27FC236}">
                <a16:creationId xmlns:a16="http://schemas.microsoft.com/office/drawing/2014/main" id="{A200F7E1-5802-CC4B-B314-21AD42856726}"/>
              </a:ext>
            </a:extLst>
          </p:cNvPr>
          <p:cNvSpPr/>
          <p:nvPr/>
        </p:nvSpPr>
        <p:spPr bwMode="auto">
          <a:xfrm rot="11425543" flipH="1">
            <a:off x="1377752" y="4160552"/>
            <a:ext cx="299768" cy="1629830"/>
          </a:xfrm>
          <a:prstGeom prst="curved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970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4" name="Rectangle 2">
            <a:extLst>
              <a:ext uri="{FF2B5EF4-FFF2-40B4-BE49-F238E27FC236}">
                <a16:creationId xmlns:a16="http://schemas.microsoft.com/office/drawing/2014/main" id="{C8B6B658-9BD9-9549-AC2C-A2321FBE7E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Pass-by-Reference (Inout Mode)</a:t>
            </a:r>
          </a:p>
        </p:txBody>
      </p:sp>
      <p:sp>
        <p:nvSpPr>
          <p:cNvPr id="40965" name="Rectangle 3">
            <a:extLst>
              <a:ext uri="{FF2B5EF4-FFF2-40B4-BE49-F238E27FC236}">
                <a16:creationId xmlns:a16="http://schemas.microsoft.com/office/drawing/2014/main" id="{5BDF1A9B-B12C-CF41-A1D5-51C683AD00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371600"/>
            <a:ext cx="8153400" cy="5257800"/>
          </a:xfrm>
        </p:spPr>
        <p:txBody>
          <a:bodyPr/>
          <a:lstStyle/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Pass an </a:t>
            </a:r>
            <a:r>
              <a:rPr lang="en-US" altLang="en-US" sz="2200" dirty="0">
                <a:solidFill>
                  <a:srgbClr val="FF0000"/>
                </a:solidFill>
              </a:rPr>
              <a:t>access path </a:t>
            </a:r>
            <a:r>
              <a:rPr lang="en-US" altLang="en-US" sz="2200" dirty="0">
                <a:solidFill>
                  <a:schemeClr val="tx1"/>
                </a:solidFill>
              </a:rPr>
              <a:t>(i.e. address)</a:t>
            </a:r>
          </a:p>
          <a:p>
            <a:pPr lvl="1" eaLnBrk="1" hangingPunct="1"/>
            <a:r>
              <a:rPr lang="en-US" altLang="en-US" sz="1900" dirty="0">
                <a:solidFill>
                  <a:schemeClr val="tx1"/>
                </a:solidFill>
              </a:rPr>
              <a:t>Actual parameter and formal parameter shares memory locations, i.e. becomes </a:t>
            </a:r>
            <a:r>
              <a:rPr lang="en-US" altLang="en-US" sz="1900" i="1" dirty="0">
                <a:solidFill>
                  <a:srgbClr val="FF0000"/>
                </a:solidFill>
              </a:rPr>
              <a:t>aliases</a:t>
            </a:r>
          </a:p>
          <a:p>
            <a:pPr lvl="1" eaLnBrk="1" hangingPunct="1"/>
            <a:r>
              <a:rPr lang="en-US" altLang="en-US" sz="1900" dirty="0">
                <a:solidFill>
                  <a:schemeClr val="tx1"/>
                </a:solidFill>
              </a:rPr>
              <a:t>Also called pass-by-sharing</a:t>
            </a:r>
          </a:p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Advantage: Passing process is efficient (no copying and no duplicated storage)</a:t>
            </a:r>
          </a:p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Disadvantages</a:t>
            </a:r>
          </a:p>
          <a:p>
            <a:pPr lvl="1" eaLnBrk="1" hangingPunct="1"/>
            <a:r>
              <a:rPr lang="en-US" altLang="en-US" sz="1900" dirty="0">
                <a:solidFill>
                  <a:schemeClr val="tx1"/>
                </a:solidFill>
              </a:rPr>
              <a:t>Slower accesses (compared to pass-by-value) to formal parameters</a:t>
            </a:r>
          </a:p>
          <a:p>
            <a:pPr lvl="1" eaLnBrk="1" hangingPunct="1"/>
            <a:r>
              <a:rPr lang="en-US" altLang="en-US" sz="1900" dirty="0">
                <a:solidFill>
                  <a:schemeClr val="tx1"/>
                </a:solidFill>
              </a:rPr>
              <a:t>Potentials for unwanted side effects (collisions), e.g.</a:t>
            </a:r>
          </a:p>
          <a:p>
            <a:pPr marL="457200" lvl="1" indent="0" eaLnBrk="1" hangingPunct="1">
              <a:buNone/>
            </a:pPr>
            <a:r>
              <a:rPr lang="en-US" altLang="en-US" sz="2000" dirty="0">
                <a:solidFill>
                  <a:schemeClr val="tx1"/>
                </a:solidFill>
              </a:rPr>
              <a:t>	</a:t>
            </a:r>
            <a:r>
              <a:rPr lang="en-US" altLang="en-US" sz="1800" dirty="0">
                <a:solidFill>
                  <a:srgbClr val="0070C0"/>
                </a:solidFill>
              </a:rPr>
              <a:t>void fun (x, y) { … }   </a:t>
            </a:r>
            <a:r>
              <a:rPr lang="en-US" altLang="en-US" sz="1800" dirty="0">
                <a:solidFill>
                  <a:schemeClr val="tx1"/>
                </a:solidFill>
              </a:rPr>
              <a:t>//assume x, y call-by-ref parameters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lvl="1" eaLnBrk="1" hangingPunct="1">
              <a:buFontTx/>
              <a:buNone/>
            </a:pPr>
            <a:r>
              <a:rPr lang="en-US" altLang="en-US" sz="1400" dirty="0">
                <a:solidFill>
                  <a:schemeClr val="tx1"/>
                </a:solidFill>
                <a:cs typeface="Courier New" panose="02070309020205020404" pitchFamily="49" charset="0"/>
              </a:rPr>
              <a:t> 		</a:t>
            </a: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fun(total, total);  fun(list[</a:t>
            </a:r>
            <a:r>
              <a:rPr lang="en-US" altLang="en-US" sz="1800" dirty="0" err="1">
                <a:solidFill>
                  <a:srgbClr val="0070C0"/>
                </a:solidFill>
                <a:cs typeface="Courier New" panose="02070309020205020404" pitchFamily="49" charset="0"/>
              </a:rPr>
              <a:t>i</a:t>
            </a: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], list[j]);  fun(list[</a:t>
            </a:r>
            <a:r>
              <a:rPr lang="en-US" altLang="en-US" sz="1800" dirty="0" err="1">
                <a:solidFill>
                  <a:srgbClr val="0070C0"/>
                </a:solidFill>
                <a:cs typeface="Courier New" panose="02070309020205020404" pitchFamily="49" charset="0"/>
              </a:rPr>
              <a:t>i</a:t>
            </a: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], </a:t>
            </a:r>
            <a:r>
              <a:rPr lang="en-US" altLang="en-US" sz="1800" dirty="0" err="1">
                <a:solidFill>
                  <a:srgbClr val="0070C0"/>
                </a:solidFill>
                <a:cs typeface="Courier New" panose="02070309020205020404" pitchFamily="49" charset="0"/>
              </a:rPr>
              <a:t>i</a:t>
            </a: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); </a:t>
            </a:r>
            <a:r>
              <a:rPr lang="en-US" altLang="en-US" sz="1800" dirty="0">
                <a:solidFill>
                  <a:schemeClr val="tx1"/>
                </a:solidFill>
                <a:cs typeface="Courier New" panose="02070309020205020404" pitchFamily="49" charset="0"/>
              </a:rPr>
              <a:t>//collisions</a:t>
            </a:r>
          </a:p>
          <a:p>
            <a:pPr eaLnBrk="1" hangingPunct="1"/>
            <a:r>
              <a:rPr lang="en-US" altLang="en-US" sz="2200" dirty="0">
                <a:solidFill>
                  <a:schemeClr val="tx1"/>
                </a:solidFill>
                <a:cs typeface="Courier New" panose="02070309020205020404" pitchFamily="49" charset="0"/>
              </a:rPr>
              <a:t>Efficient and popularly used method</a:t>
            </a:r>
          </a:p>
          <a:p>
            <a:pPr lvl="1" eaLnBrk="1" hangingPunct="1"/>
            <a:r>
              <a:rPr lang="en-US" altLang="en-US" sz="1900" dirty="0">
                <a:solidFill>
                  <a:schemeClr val="tx1"/>
                </a:solidFill>
                <a:cs typeface="Courier New" panose="02070309020205020404" pitchFamily="49" charset="0"/>
              </a:rPr>
              <a:t>To resolve collision issues: use with caution </a:t>
            </a:r>
          </a:p>
        </p:txBody>
      </p:sp>
    </p:spTree>
    <p:extLst>
      <p:ext uri="{BB962C8B-B14F-4D97-AF65-F5344CB8AC3E}">
        <p14:creationId xmlns:p14="http://schemas.microsoft.com/office/powerpoint/2010/main" val="14099492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pass by reference" title="Figure">
            <a:extLst>
              <a:ext uri="{FF2B5EF4-FFF2-40B4-BE49-F238E27FC236}">
                <a16:creationId xmlns:a16="http://schemas.microsoft.com/office/drawing/2014/main" id="{1C22F48F-6000-5F48-8DD7-DAE230B145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876300"/>
            <a:ext cx="7990840" cy="3962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604735-5931-B841-9826-E89441511A62}"/>
              </a:ext>
            </a:extLst>
          </p:cNvPr>
          <p:cNvSpPr txBox="1"/>
          <p:nvPr/>
        </p:nvSpPr>
        <p:spPr>
          <a:xfrm>
            <a:off x="1219200" y="5562600"/>
            <a:ext cx="701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n-lt"/>
              </a:rPr>
              <a:t>The </a:t>
            </a:r>
            <a:r>
              <a:rPr lang="en-US" sz="2000" dirty="0">
                <a:solidFill>
                  <a:srgbClr val="FF0000"/>
                </a:solidFill>
                <a:latin typeface="+mn-lt"/>
              </a:rPr>
              <a:t>memory address </a:t>
            </a:r>
            <a:r>
              <a:rPr lang="en-US" sz="2000" dirty="0">
                <a:latin typeface="+mn-lt"/>
              </a:rPr>
              <a:t>of </a:t>
            </a:r>
            <a:r>
              <a:rPr lang="en-US" sz="2000" dirty="0" err="1">
                <a:solidFill>
                  <a:srgbClr val="00B0F0"/>
                </a:solidFill>
                <a:latin typeface="+mn-lt"/>
              </a:rPr>
              <a:t>someValue</a:t>
            </a:r>
            <a:r>
              <a:rPr lang="en-US" sz="2000" dirty="0">
                <a:latin typeface="+mn-lt"/>
              </a:rPr>
              <a:t> is copied to </a:t>
            </a:r>
            <a:r>
              <a:rPr lang="en-US" sz="2000" dirty="0">
                <a:solidFill>
                  <a:srgbClr val="00B0F0"/>
                </a:solidFill>
                <a:latin typeface="+mn-lt"/>
              </a:rPr>
              <a:t>value </a:t>
            </a:r>
            <a:r>
              <a:rPr lang="en-US" sz="2000" dirty="0">
                <a:latin typeface="+mn-lt"/>
              </a:rPr>
              <a:t>location; thus value is a reference to </a:t>
            </a:r>
            <a:r>
              <a:rPr lang="en-US" sz="2000" dirty="0" err="1">
                <a:latin typeface="+mn-lt"/>
              </a:rPr>
              <a:t>someValue</a:t>
            </a:r>
            <a:r>
              <a:rPr lang="en-US" sz="2000" dirty="0">
                <a:latin typeface="+mn-lt"/>
              </a:rPr>
              <a:t>.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6F6065-A7EA-C34D-8BA6-879E450B693A}"/>
              </a:ext>
            </a:extLst>
          </p:cNvPr>
          <p:cNvSpPr/>
          <p:nvPr/>
        </p:nvSpPr>
        <p:spPr bwMode="auto">
          <a:xfrm>
            <a:off x="6096000" y="3429000"/>
            <a:ext cx="1600200" cy="68580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163B682-3FB5-DC4D-AE0C-70F534E7A2B5}"/>
              </a:ext>
            </a:extLst>
          </p:cNvPr>
          <p:cNvSpPr/>
          <p:nvPr/>
        </p:nvSpPr>
        <p:spPr bwMode="auto">
          <a:xfrm>
            <a:off x="4343400" y="1524000"/>
            <a:ext cx="1600200" cy="68580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8384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6" name="Rectangle 2">
            <a:extLst>
              <a:ext uri="{FF2B5EF4-FFF2-40B4-BE49-F238E27FC236}">
                <a16:creationId xmlns:a16="http://schemas.microsoft.com/office/drawing/2014/main" id="{0D431503-17CA-D046-8633-87A0E0F535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Pass-by-Name (Inout Mode)</a:t>
            </a:r>
          </a:p>
        </p:txBody>
      </p:sp>
      <p:sp>
        <p:nvSpPr>
          <p:cNvPr id="44037" name="Rectangle 3">
            <a:extLst>
              <a:ext uri="{FF2B5EF4-FFF2-40B4-BE49-F238E27FC236}">
                <a16:creationId xmlns:a16="http://schemas.microsoft.com/office/drawing/2014/main" id="{6ACE0C72-F9C5-F04B-AA01-07484B7E3B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1371600"/>
            <a:ext cx="8153400" cy="4572000"/>
          </a:xfrm>
        </p:spPr>
        <p:txBody>
          <a:bodyPr/>
          <a:lstStyle/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By textual substitution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Formals are bound to an access method at the time of the call, but actual binding to a value or address takes place at the time of a reference or assignment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Allows flexibility in late binding, e.g. </a:t>
            </a:r>
          </a:p>
          <a:p>
            <a:pPr eaLnBrk="1" hangingPunct="1"/>
            <a:endParaRPr lang="en-US" altLang="en-US" sz="2400" dirty="0">
              <a:solidFill>
                <a:schemeClr val="tx1"/>
              </a:solidFill>
            </a:endParaRPr>
          </a:p>
          <a:p>
            <a:pPr marL="0" indent="0" eaLnBrk="1" hangingPunct="1"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527005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2A083-9D96-914F-856B-B99BC2A55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Pass-by-name Elegancy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D9F35-6278-EF45-B9FA-C9328659E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8153400" cy="48006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real procedure Sum(j, lo, hi, </a:t>
            </a:r>
            <a:r>
              <a:rPr lang="en-US" sz="1800" dirty="0" err="1">
                <a:solidFill>
                  <a:schemeClr val="tx1"/>
                </a:solidFill>
              </a:rPr>
              <a:t>Ej</a:t>
            </a:r>
            <a:r>
              <a:rPr lang="en-US" sz="1800" dirty="0">
                <a:solidFill>
                  <a:schemeClr val="tx1"/>
                </a:solidFill>
              </a:rPr>
              <a:t>);   //ALGOL 60 program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	value lo, hi; 		//value </a:t>
            </a:r>
            <a:r>
              <a:rPr lang="en-US" sz="1800" dirty="0" err="1">
                <a:solidFill>
                  <a:schemeClr val="tx1"/>
                </a:solidFill>
              </a:rPr>
              <a:t>paramters</a:t>
            </a: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	integer j, lo, hi;   real </a:t>
            </a:r>
            <a:r>
              <a:rPr lang="en-US" sz="1800" dirty="0" err="1">
                <a:solidFill>
                  <a:schemeClr val="tx1"/>
                </a:solidFill>
              </a:rPr>
              <a:t>Ej</a:t>
            </a:r>
            <a:r>
              <a:rPr lang="en-US" sz="1800" dirty="0">
                <a:solidFill>
                  <a:schemeClr val="tx1"/>
                </a:solidFill>
              </a:rPr>
              <a:t>;   //parameter type declaration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begin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	real S; 	//local variable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	S := 0;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	for j := lo step 1 until hi do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		S := S + </a:t>
            </a:r>
            <a:r>
              <a:rPr lang="en-US" sz="1800" dirty="0" err="1">
                <a:solidFill>
                  <a:schemeClr val="tx1"/>
                </a:solidFill>
              </a:rPr>
              <a:t>Ej</a:t>
            </a:r>
            <a:r>
              <a:rPr lang="en-US" sz="1800" dirty="0">
                <a:solidFill>
                  <a:schemeClr val="tx1"/>
                </a:solidFill>
              </a:rPr>
              <a:t>;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		Sum := S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end;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Sum(</a:t>
            </a:r>
            <a:r>
              <a:rPr lang="en-US" sz="1800" dirty="0" err="1">
                <a:solidFill>
                  <a:srgbClr val="0070C0"/>
                </a:solidFill>
              </a:rPr>
              <a:t>i</a:t>
            </a:r>
            <a:r>
              <a:rPr lang="en-US" sz="1800" dirty="0">
                <a:solidFill>
                  <a:srgbClr val="0070C0"/>
                </a:solidFill>
              </a:rPr>
              <a:t>, 1, n, x[</a:t>
            </a:r>
            <a:r>
              <a:rPr lang="en-US" sz="1800" dirty="0" err="1">
                <a:solidFill>
                  <a:srgbClr val="0070C0"/>
                </a:solidFill>
              </a:rPr>
              <a:t>i</a:t>
            </a:r>
            <a:r>
              <a:rPr lang="en-US" sz="1800" dirty="0">
                <a:solidFill>
                  <a:srgbClr val="0070C0"/>
                </a:solidFill>
              </a:rPr>
              <a:t>]);</a:t>
            </a:r>
            <a:r>
              <a:rPr lang="en-US" sz="1800" dirty="0">
                <a:solidFill>
                  <a:schemeClr val="tx1"/>
                </a:solidFill>
              </a:rPr>
              <a:t>	//x[1]+x[2]+…+x[n]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Sum(</a:t>
            </a:r>
            <a:r>
              <a:rPr lang="en-US" sz="1800" dirty="0" err="1">
                <a:solidFill>
                  <a:srgbClr val="0070C0"/>
                </a:solidFill>
              </a:rPr>
              <a:t>i</a:t>
            </a:r>
            <a:r>
              <a:rPr lang="en-US" sz="1800" dirty="0">
                <a:solidFill>
                  <a:srgbClr val="0070C0"/>
                </a:solidFill>
              </a:rPr>
              <a:t>, 1, n, x[</a:t>
            </a:r>
            <a:r>
              <a:rPr lang="en-US" sz="1800" dirty="0" err="1">
                <a:solidFill>
                  <a:srgbClr val="0070C0"/>
                </a:solidFill>
              </a:rPr>
              <a:t>i</a:t>
            </a:r>
            <a:r>
              <a:rPr lang="en-US" sz="1800" dirty="0">
                <a:solidFill>
                  <a:srgbClr val="0070C0"/>
                </a:solidFill>
              </a:rPr>
              <a:t>]*y[</a:t>
            </a:r>
            <a:r>
              <a:rPr lang="en-US" sz="1800" dirty="0" err="1">
                <a:solidFill>
                  <a:srgbClr val="0070C0"/>
                </a:solidFill>
              </a:rPr>
              <a:t>i</a:t>
            </a:r>
            <a:r>
              <a:rPr lang="en-US" sz="1800" dirty="0">
                <a:solidFill>
                  <a:srgbClr val="0070C0"/>
                </a:solidFill>
              </a:rPr>
              <a:t>]);	</a:t>
            </a:r>
            <a:r>
              <a:rPr lang="en-US" sz="1800" dirty="0">
                <a:solidFill>
                  <a:schemeClr val="tx1"/>
                </a:solidFill>
              </a:rPr>
              <a:t>//x[1]*y[1]+x[2]*y[2]+…+x[n]*y[n]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// in each loop iteration,  </a:t>
            </a:r>
            <a:r>
              <a:rPr lang="en-US" sz="1400" dirty="0" err="1">
                <a:solidFill>
                  <a:schemeClr val="tx1"/>
                </a:solidFill>
              </a:rPr>
              <a:t>Ej</a:t>
            </a:r>
            <a:r>
              <a:rPr lang="en-US" sz="1400" dirty="0">
                <a:solidFill>
                  <a:schemeClr val="tx1"/>
                </a:solidFill>
              </a:rPr>
              <a:t> is re-evaluated as it’s literally substituted by actual parameter</a:t>
            </a:r>
          </a:p>
        </p:txBody>
      </p:sp>
    </p:spTree>
    <p:extLst>
      <p:ext uri="{BB962C8B-B14F-4D97-AF65-F5344CB8AC3E}">
        <p14:creationId xmlns:p14="http://schemas.microsoft.com/office/powerpoint/2010/main" val="23246391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C35E1-029E-484A-B5D4-362FF1CA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Passing: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6ADDD-747B-DB48-A49A-4FB8913BC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6553200" cy="45720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//C#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void Method(</a:t>
            </a:r>
            <a:r>
              <a:rPr lang="en-US" sz="2400" dirty="0">
                <a:solidFill>
                  <a:srgbClr val="FF0000"/>
                </a:solidFill>
              </a:rPr>
              <a:t>ref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int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arg</a:t>
            </a:r>
            <a:r>
              <a:rPr lang="en-US" sz="2400" dirty="0">
                <a:solidFill>
                  <a:srgbClr val="0070C0"/>
                </a:solidFill>
              </a:rPr>
              <a:t>) { 	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     </a:t>
            </a:r>
            <a:r>
              <a:rPr lang="en-US" sz="2400" dirty="0" err="1">
                <a:solidFill>
                  <a:srgbClr val="0070C0"/>
                </a:solidFill>
              </a:rPr>
              <a:t>arg</a:t>
            </a:r>
            <a:r>
              <a:rPr lang="en-US" sz="2400" dirty="0">
                <a:solidFill>
                  <a:srgbClr val="0070C0"/>
                </a:solidFill>
              </a:rPr>
              <a:t> = </a:t>
            </a:r>
            <a:r>
              <a:rPr lang="en-US" sz="2400" dirty="0" err="1">
                <a:solidFill>
                  <a:srgbClr val="0070C0"/>
                </a:solidFill>
              </a:rPr>
              <a:t>arg</a:t>
            </a:r>
            <a:r>
              <a:rPr lang="en-US" sz="2400" dirty="0">
                <a:solidFill>
                  <a:srgbClr val="0070C0"/>
                </a:solidFill>
              </a:rPr>
              <a:t> + 10;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} </a:t>
            </a:r>
          </a:p>
          <a:p>
            <a:pPr marL="0" indent="0">
              <a:buNone/>
            </a:pPr>
            <a:endParaRPr lang="en-US" sz="24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0070C0"/>
                </a:solidFill>
              </a:rPr>
              <a:t>int</a:t>
            </a:r>
            <a:r>
              <a:rPr lang="en-US" sz="2400" dirty="0">
                <a:solidFill>
                  <a:srgbClr val="0070C0"/>
                </a:solidFill>
              </a:rPr>
              <a:t> number = 25;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Method(</a:t>
            </a:r>
            <a:r>
              <a:rPr lang="en-US" sz="2400" dirty="0">
                <a:solidFill>
                  <a:srgbClr val="0070C0"/>
                </a:solidFill>
              </a:rPr>
              <a:t>ref</a:t>
            </a:r>
            <a:r>
              <a:rPr lang="en-US" sz="2400" dirty="0">
                <a:solidFill>
                  <a:srgbClr val="FF0000"/>
                </a:solidFill>
              </a:rPr>
              <a:t> number); 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0070C0"/>
                </a:solidFill>
              </a:rPr>
              <a:t>Console.WriteLine</a:t>
            </a:r>
            <a:r>
              <a:rPr lang="en-US" sz="2400" dirty="0">
                <a:solidFill>
                  <a:srgbClr val="0070C0"/>
                </a:solidFill>
              </a:rPr>
              <a:t>(number);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2549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DBB7D-E1C4-F946-802D-796FFEDAE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Pass-by-Assignment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C7D27-E5B0-A643-9E6A-79AAA41FA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53978"/>
            <a:ext cx="8153400" cy="4572000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Python example 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https://</a:t>
            </a:r>
            <a:r>
              <a:rPr lang="en-US" sz="1400" dirty="0" err="1">
                <a:solidFill>
                  <a:schemeClr val="tx1"/>
                </a:solidFill>
              </a:rPr>
              <a:t>medium.com</a:t>
            </a:r>
            <a:r>
              <a:rPr lang="en-US" sz="1400" dirty="0">
                <a:solidFill>
                  <a:schemeClr val="tx1"/>
                </a:solidFill>
              </a:rPr>
              <a:t>/school-of-code/passing-by-assignment-in-python-7c829a2df10a</a:t>
            </a:r>
          </a:p>
          <a:p>
            <a:pPr marL="800100" lvl="2" indent="0">
              <a:buNone/>
            </a:pPr>
            <a:r>
              <a:rPr lang="en-US" dirty="0" err="1">
                <a:solidFill>
                  <a:srgbClr val="0070C0"/>
                </a:solidFill>
              </a:rPr>
              <a:t>my_var</a:t>
            </a:r>
            <a:r>
              <a:rPr lang="en-US" dirty="0">
                <a:solidFill>
                  <a:srgbClr val="0070C0"/>
                </a:solidFill>
              </a:rPr>
              <a:t> = 25</a:t>
            </a:r>
          </a:p>
          <a:p>
            <a:pPr marL="800100" lvl="2" indent="0">
              <a:buNone/>
            </a:pPr>
            <a:r>
              <a:rPr lang="en-US" dirty="0">
                <a:solidFill>
                  <a:srgbClr val="0070C0"/>
                </a:solidFill>
              </a:rPr>
              <a:t>def </a:t>
            </a:r>
            <a:r>
              <a:rPr lang="en-US" dirty="0" err="1">
                <a:solidFill>
                  <a:srgbClr val="0070C0"/>
                </a:solidFill>
              </a:rPr>
              <a:t>my_method</a:t>
            </a:r>
            <a:r>
              <a:rPr lang="en-US" dirty="0">
                <a:solidFill>
                  <a:srgbClr val="0070C0"/>
                </a:solidFill>
              </a:rPr>
              <a:t>(v): </a:t>
            </a:r>
          </a:p>
          <a:p>
            <a:pPr marL="800100" lvl="2" indent="0">
              <a:buNone/>
            </a:pPr>
            <a:r>
              <a:rPr lang="en-US" dirty="0">
                <a:solidFill>
                  <a:srgbClr val="0070C0"/>
                </a:solidFill>
              </a:rPr>
              <a:t>		v += 10 </a:t>
            </a:r>
          </a:p>
          <a:p>
            <a:pPr marL="800100" lvl="2" indent="0">
              <a:buNone/>
            </a:pPr>
            <a:r>
              <a:rPr lang="en-US" dirty="0">
                <a:solidFill>
                  <a:srgbClr val="0070C0"/>
                </a:solidFill>
              </a:rPr>
              <a:t>		return </a:t>
            </a:r>
          </a:p>
          <a:p>
            <a:pPr marL="800100" lvl="2" indent="0">
              <a:buNone/>
            </a:pPr>
            <a:r>
              <a:rPr lang="en-US" b="1" dirty="0" err="1">
                <a:solidFill>
                  <a:srgbClr val="FF0000"/>
                </a:solidFill>
              </a:rPr>
              <a:t>my_method</a:t>
            </a:r>
            <a:r>
              <a:rPr lang="en-US" b="1" dirty="0">
                <a:solidFill>
                  <a:srgbClr val="FF0000"/>
                </a:solidFill>
              </a:rPr>
              <a:t>(</a:t>
            </a:r>
            <a:r>
              <a:rPr lang="en-US" b="1" dirty="0" err="1">
                <a:solidFill>
                  <a:srgbClr val="FF0000"/>
                </a:solidFill>
              </a:rPr>
              <a:t>my_var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  <a:p>
            <a:pPr marL="800100" lvl="2" indent="0">
              <a:buNone/>
            </a:pPr>
            <a:r>
              <a:rPr lang="en-US" b="1" dirty="0">
                <a:solidFill>
                  <a:srgbClr val="0070C0"/>
                </a:solidFill>
              </a:rPr>
              <a:t>print (</a:t>
            </a:r>
            <a:r>
              <a:rPr lang="en-US" b="1" dirty="0" err="1">
                <a:solidFill>
                  <a:srgbClr val="0070C0"/>
                </a:solidFill>
              </a:rPr>
              <a:t>my_var</a:t>
            </a:r>
            <a:r>
              <a:rPr lang="en-US" b="1" dirty="0">
                <a:solidFill>
                  <a:srgbClr val="0070C0"/>
                </a:solidFill>
              </a:rPr>
              <a:t>)	</a:t>
            </a:r>
          </a:p>
          <a:p>
            <a:pPr marL="800100" lvl="2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Pass-by-reference vs. Pass-by-assignment</a:t>
            </a:r>
            <a:r>
              <a:rPr lang="en-US" b="1" dirty="0">
                <a:solidFill>
                  <a:srgbClr val="0070C0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9945428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12557-30AF-4C47-81C1-EE03D6A45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Note: In Python </a:t>
            </a:r>
            <a:r>
              <a:rPr lang="en-US" sz="2800" dirty="0">
                <a:solidFill>
                  <a:srgbClr val="FF0000"/>
                </a:solidFill>
              </a:rPr>
              <a:t>25 is an object</a:t>
            </a:r>
            <a:r>
              <a:rPr lang="en-US" sz="2800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F009F-FBAE-3848-BDD7-B3A301BF1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359932"/>
            <a:ext cx="4000500" cy="4572000"/>
          </a:xfrm>
        </p:spPr>
        <p:txBody>
          <a:bodyPr/>
          <a:lstStyle/>
          <a:p>
            <a:r>
              <a:rPr lang="en-US" dirty="0"/>
              <a:t>By assignment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DAAD58-F75E-F64E-8838-913A65965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66800" y="3430374"/>
            <a:ext cx="4900999" cy="10668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Object 25 is immutable!</a:t>
            </a:r>
          </a:p>
        </p:txBody>
      </p:sp>
      <p:grpSp>
        <p:nvGrpSpPr>
          <p:cNvPr id="25" name="Group 24" descr="Illustration before" title="Figure">
            <a:extLst>
              <a:ext uri="{FF2B5EF4-FFF2-40B4-BE49-F238E27FC236}">
                <a16:creationId xmlns:a16="http://schemas.microsoft.com/office/drawing/2014/main" id="{8DC12130-7CE2-0D40-9DE1-C7D33A220765}"/>
              </a:ext>
            </a:extLst>
          </p:cNvPr>
          <p:cNvGrpSpPr/>
          <p:nvPr/>
        </p:nvGrpSpPr>
        <p:grpSpPr>
          <a:xfrm>
            <a:off x="457200" y="2133600"/>
            <a:ext cx="3352800" cy="1512332"/>
            <a:chOff x="457200" y="2133600"/>
            <a:chExt cx="3352800" cy="151233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C21B01C-C283-9C44-B658-1C24AA50BF1E}"/>
                </a:ext>
              </a:extLst>
            </p:cNvPr>
            <p:cNvSpPr/>
            <p:nvPr/>
          </p:nvSpPr>
          <p:spPr bwMode="auto">
            <a:xfrm>
              <a:off x="2667000" y="2667000"/>
              <a:ext cx="914400" cy="45720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rPr>
                <a:t>25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23C6BE-896B-9A44-AC8E-8DFFFE25C544}"/>
                </a:ext>
              </a:extLst>
            </p:cNvPr>
            <p:cNvSpPr txBox="1"/>
            <p:nvPr/>
          </p:nvSpPr>
          <p:spPr>
            <a:xfrm>
              <a:off x="457200" y="2667000"/>
              <a:ext cx="990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err="1">
                  <a:latin typeface="+mn-lt"/>
                </a:rPr>
                <a:t>my_var</a:t>
              </a:r>
              <a:endParaRPr lang="en-US" sz="1800" dirty="0">
                <a:latin typeface="+mn-lt"/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BCA1459-8481-2C44-B394-83211EBF0CF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524000" y="2895600"/>
              <a:ext cx="1028700" cy="0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>
                  <a:alpha val="82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623B55C-A8FF-7A47-9363-162C969A88C3}"/>
                </a:ext>
              </a:extLst>
            </p:cNvPr>
            <p:cNvSpPr txBox="1"/>
            <p:nvPr/>
          </p:nvSpPr>
          <p:spPr>
            <a:xfrm>
              <a:off x="510746" y="3276600"/>
              <a:ext cx="990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+mn-lt"/>
                </a:rPr>
                <a:t>   v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D8B8413-88A1-214C-98C2-30958BCA0C0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166169" y="3069967"/>
              <a:ext cx="1554377" cy="391299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>
                  <a:alpha val="82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269B260-8228-6A49-B94C-CAAAED3B4AA0}"/>
                </a:ext>
              </a:extLst>
            </p:cNvPr>
            <p:cNvSpPr txBox="1"/>
            <p:nvPr/>
          </p:nvSpPr>
          <p:spPr>
            <a:xfrm>
              <a:off x="609600" y="2133600"/>
              <a:ext cx="3200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After parameter passing</a:t>
              </a:r>
            </a:p>
          </p:txBody>
        </p:sp>
      </p:grpSp>
      <p:grpSp>
        <p:nvGrpSpPr>
          <p:cNvPr id="26" name="Group 25" descr="Illustration after" title="Figure">
            <a:extLst>
              <a:ext uri="{FF2B5EF4-FFF2-40B4-BE49-F238E27FC236}">
                <a16:creationId xmlns:a16="http://schemas.microsoft.com/office/drawing/2014/main" id="{7D8932F3-EFA9-194E-BC21-3EE541869C1E}"/>
              </a:ext>
            </a:extLst>
          </p:cNvPr>
          <p:cNvGrpSpPr/>
          <p:nvPr/>
        </p:nvGrpSpPr>
        <p:grpSpPr>
          <a:xfrm>
            <a:off x="368643" y="4200435"/>
            <a:ext cx="3212757" cy="1648216"/>
            <a:chOff x="368643" y="4200435"/>
            <a:chExt cx="3212757" cy="16482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AD676EC-0B4E-AA4A-B012-A8E59FE1CAB1}"/>
                </a:ext>
              </a:extLst>
            </p:cNvPr>
            <p:cNvSpPr txBox="1"/>
            <p:nvPr/>
          </p:nvSpPr>
          <p:spPr>
            <a:xfrm>
              <a:off x="381000" y="4200435"/>
              <a:ext cx="3200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After v = v + 10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B45F618-29E4-DD4F-8471-5158AB86D1DF}"/>
                </a:ext>
              </a:extLst>
            </p:cNvPr>
            <p:cNvSpPr txBox="1"/>
            <p:nvPr/>
          </p:nvSpPr>
          <p:spPr>
            <a:xfrm>
              <a:off x="516924" y="4743018"/>
              <a:ext cx="990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err="1">
                  <a:latin typeface="+mn-lt"/>
                </a:rPr>
                <a:t>my_var</a:t>
              </a:r>
              <a:endParaRPr lang="en-US" sz="1800" dirty="0">
                <a:latin typeface="+mn-lt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96AA96B-DB4A-214B-B32B-B8C3681ABACA}"/>
                </a:ext>
              </a:extLst>
            </p:cNvPr>
            <p:cNvSpPr/>
            <p:nvPr/>
          </p:nvSpPr>
          <p:spPr bwMode="auto">
            <a:xfrm>
              <a:off x="2364773" y="4697111"/>
              <a:ext cx="914400" cy="415239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rPr>
                <a:t>25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2FE47396-1DE4-0647-87B7-0075484C13D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524000" y="4953000"/>
              <a:ext cx="840773" cy="0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>
                  <a:alpha val="82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0D8A8E1-529A-984F-A3D2-F6F49819AA59}"/>
                </a:ext>
              </a:extLst>
            </p:cNvPr>
            <p:cNvSpPr txBox="1"/>
            <p:nvPr/>
          </p:nvSpPr>
          <p:spPr>
            <a:xfrm>
              <a:off x="368643" y="5460122"/>
              <a:ext cx="990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+mn-lt"/>
                </a:rPr>
                <a:t>   v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1AFE854-926C-684D-B477-E690F6DEBF89}"/>
                </a:ext>
              </a:extLst>
            </p:cNvPr>
            <p:cNvSpPr/>
            <p:nvPr/>
          </p:nvSpPr>
          <p:spPr bwMode="auto">
            <a:xfrm>
              <a:off x="2209800" y="5433412"/>
              <a:ext cx="914400" cy="415239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latin typeface="Times" pitchFamily="18" charset="0"/>
                </a:rPr>
                <a:t>3</a:t>
              </a: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rPr>
                <a:t>5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F90AF16-27A6-BB4F-9596-0F96F9E1A2F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31531" y="5637130"/>
              <a:ext cx="1242112" cy="15316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>
                  <a:alpha val="82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5477976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DBB7D-E1C4-F946-802D-796FFEDAE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Pass-by-Assignment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C7D27-E5B0-A643-9E6A-79AAA41FA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53978"/>
            <a:ext cx="8153400" cy="4572000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Python example 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 </a:t>
            </a:r>
          </a:p>
          <a:p>
            <a:pPr marL="800100" lvl="2" indent="0">
              <a:buNone/>
            </a:pPr>
            <a:r>
              <a:rPr lang="en-US" dirty="0" err="1">
                <a:solidFill>
                  <a:srgbClr val="0070C0"/>
                </a:solidFill>
              </a:rPr>
              <a:t>my_var</a:t>
            </a:r>
            <a:r>
              <a:rPr lang="en-US" dirty="0">
                <a:solidFill>
                  <a:srgbClr val="0070C0"/>
                </a:solidFill>
              </a:rPr>
              <a:t> = [25, 10]</a:t>
            </a:r>
          </a:p>
          <a:p>
            <a:pPr marL="800100" lvl="2" indent="0">
              <a:buNone/>
            </a:pPr>
            <a:r>
              <a:rPr lang="en-US" dirty="0">
                <a:solidFill>
                  <a:srgbClr val="0070C0"/>
                </a:solidFill>
              </a:rPr>
              <a:t>def </a:t>
            </a:r>
            <a:r>
              <a:rPr lang="en-US" dirty="0" err="1">
                <a:solidFill>
                  <a:srgbClr val="0070C0"/>
                </a:solidFill>
              </a:rPr>
              <a:t>my_method</a:t>
            </a:r>
            <a:r>
              <a:rPr lang="en-US" dirty="0">
                <a:solidFill>
                  <a:srgbClr val="0070C0"/>
                </a:solidFill>
              </a:rPr>
              <a:t>(v): </a:t>
            </a:r>
          </a:p>
          <a:p>
            <a:pPr marL="800100" lvl="2" indent="0">
              <a:buNone/>
            </a:pPr>
            <a:r>
              <a:rPr lang="en-US" dirty="0">
                <a:solidFill>
                  <a:srgbClr val="0070C0"/>
                </a:solidFill>
              </a:rPr>
              <a:t>		v[0] = v[0] + 10</a:t>
            </a:r>
          </a:p>
          <a:p>
            <a:pPr marL="800100" lvl="2" indent="0">
              <a:buNone/>
            </a:pPr>
            <a:r>
              <a:rPr lang="en-US" dirty="0">
                <a:solidFill>
                  <a:srgbClr val="0070C0"/>
                </a:solidFill>
              </a:rPr>
              <a:t>		return </a:t>
            </a:r>
          </a:p>
          <a:p>
            <a:pPr marL="800100" lvl="2" indent="0">
              <a:buNone/>
            </a:pPr>
            <a:r>
              <a:rPr lang="en-US" b="1" dirty="0" err="1">
                <a:solidFill>
                  <a:srgbClr val="FF0000"/>
                </a:solidFill>
              </a:rPr>
              <a:t>my_method</a:t>
            </a:r>
            <a:r>
              <a:rPr lang="en-US" b="1" dirty="0">
                <a:solidFill>
                  <a:srgbClr val="FF0000"/>
                </a:solidFill>
              </a:rPr>
              <a:t>(</a:t>
            </a:r>
            <a:r>
              <a:rPr lang="en-US" b="1" dirty="0" err="1">
                <a:solidFill>
                  <a:srgbClr val="FF0000"/>
                </a:solidFill>
              </a:rPr>
              <a:t>my_var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  <a:p>
            <a:pPr marL="800100" lvl="2" indent="0">
              <a:buNone/>
            </a:pPr>
            <a:r>
              <a:rPr lang="en-US" b="1" dirty="0">
                <a:solidFill>
                  <a:srgbClr val="0070C0"/>
                </a:solidFill>
              </a:rPr>
              <a:t>print (</a:t>
            </a:r>
            <a:r>
              <a:rPr lang="en-US" b="1" dirty="0" err="1">
                <a:solidFill>
                  <a:srgbClr val="0070C0"/>
                </a:solidFill>
              </a:rPr>
              <a:t>my_var</a:t>
            </a:r>
            <a:r>
              <a:rPr lang="en-US" b="1" dirty="0">
                <a:solidFill>
                  <a:srgbClr val="0070C0"/>
                </a:solidFill>
              </a:rPr>
              <a:t>[0])	</a:t>
            </a:r>
          </a:p>
          <a:p>
            <a:pPr marL="800100" lvl="2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9932671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DBB7D-E1C4-F946-802D-796FFEDAE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Pass-by-Assignment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C7D27-E5B0-A643-9E6A-79AAA41FA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53978"/>
            <a:ext cx="8153400" cy="4572000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Python example 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 </a:t>
            </a:r>
          </a:p>
          <a:p>
            <a:pPr marL="800100" lvl="2" indent="0">
              <a:buNone/>
            </a:pPr>
            <a:r>
              <a:rPr lang="en-US" dirty="0" err="1">
                <a:solidFill>
                  <a:srgbClr val="0070C0"/>
                </a:solidFill>
              </a:rPr>
              <a:t>my_var</a:t>
            </a:r>
            <a:r>
              <a:rPr lang="en-US" dirty="0">
                <a:solidFill>
                  <a:srgbClr val="0070C0"/>
                </a:solidFill>
              </a:rPr>
              <a:t> = [25, 10]</a:t>
            </a:r>
          </a:p>
          <a:p>
            <a:pPr marL="800100" lvl="2" indent="0">
              <a:buNone/>
            </a:pPr>
            <a:r>
              <a:rPr lang="en-US" dirty="0">
                <a:solidFill>
                  <a:srgbClr val="0070C0"/>
                </a:solidFill>
              </a:rPr>
              <a:t>def </a:t>
            </a:r>
            <a:r>
              <a:rPr lang="en-US" dirty="0" err="1">
                <a:solidFill>
                  <a:srgbClr val="0070C0"/>
                </a:solidFill>
              </a:rPr>
              <a:t>my_method</a:t>
            </a:r>
            <a:r>
              <a:rPr lang="en-US" dirty="0">
                <a:solidFill>
                  <a:srgbClr val="0070C0"/>
                </a:solidFill>
              </a:rPr>
              <a:t>(v): </a:t>
            </a:r>
          </a:p>
          <a:p>
            <a:pPr marL="800100" lvl="2" indent="0">
              <a:buNone/>
            </a:pPr>
            <a:r>
              <a:rPr lang="en-US" dirty="0">
                <a:solidFill>
                  <a:srgbClr val="0070C0"/>
                </a:solidFill>
              </a:rPr>
              <a:t>		v[0] = v[0] + 10</a:t>
            </a:r>
          </a:p>
          <a:p>
            <a:pPr marL="800100" lvl="2" indent="0">
              <a:buNone/>
            </a:pPr>
            <a:r>
              <a:rPr lang="en-US" dirty="0">
                <a:solidFill>
                  <a:srgbClr val="0070C0"/>
                </a:solidFill>
              </a:rPr>
              <a:t>		return </a:t>
            </a:r>
          </a:p>
          <a:p>
            <a:pPr marL="800100" lvl="2" indent="0">
              <a:buNone/>
            </a:pPr>
            <a:r>
              <a:rPr lang="en-US" b="1" dirty="0" err="1">
                <a:solidFill>
                  <a:srgbClr val="FF0000"/>
                </a:solidFill>
              </a:rPr>
              <a:t>my_method</a:t>
            </a:r>
            <a:r>
              <a:rPr lang="en-US" b="1" dirty="0">
                <a:solidFill>
                  <a:srgbClr val="FF0000"/>
                </a:solidFill>
              </a:rPr>
              <a:t>(</a:t>
            </a:r>
            <a:r>
              <a:rPr lang="en-US" b="1" dirty="0" err="1">
                <a:solidFill>
                  <a:srgbClr val="FF0000"/>
                </a:solidFill>
              </a:rPr>
              <a:t>my_var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  <a:p>
            <a:pPr marL="800100" lvl="2" indent="0">
              <a:buNone/>
            </a:pPr>
            <a:r>
              <a:rPr lang="en-US" b="1" dirty="0">
                <a:solidFill>
                  <a:srgbClr val="0070C0"/>
                </a:solidFill>
              </a:rPr>
              <a:t>print (</a:t>
            </a:r>
            <a:r>
              <a:rPr lang="en-US" b="1" dirty="0" err="1">
                <a:solidFill>
                  <a:srgbClr val="0070C0"/>
                </a:solidFill>
              </a:rPr>
              <a:t>my_var</a:t>
            </a:r>
            <a:r>
              <a:rPr lang="en-US" b="1" dirty="0">
                <a:solidFill>
                  <a:srgbClr val="0070C0"/>
                </a:solidFill>
              </a:rPr>
              <a:t>[0])	</a:t>
            </a:r>
          </a:p>
          <a:p>
            <a:pPr marL="800100" lvl="2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	</a:t>
            </a:r>
          </a:p>
        </p:txBody>
      </p:sp>
      <p:sp>
        <p:nvSpPr>
          <p:cNvPr id="4" name="Rounded Rectangle 3" descr="mutable element" title="note">
            <a:extLst>
              <a:ext uri="{FF2B5EF4-FFF2-40B4-BE49-F238E27FC236}">
                <a16:creationId xmlns:a16="http://schemas.microsoft.com/office/drawing/2014/main" id="{4ADBA85A-E437-DE45-8A16-5751C43A3B5D}"/>
              </a:ext>
            </a:extLst>
          </p:cNvPr>
          <p:cNvSpPr/>
          <p:nvPr/>
        </p:nvSpPr>
        <p:spPr bwMode="auto">
          <a:xfrm>
            <a:off x="4686300" y="4648200"/>
            <a:ext cx="3771900" cy="60960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rPr>
              <a:t>List elements are mutable!</a:t>
            </a:r>
          </a:p>
        </p:txBody>
      </p:sp>
    </p:spTree>
    <p:extLst>
      <p:ext uri="{BB962C8B-B14F-4D97-AF65-F5344CB8AC3E}">
        <p14:creationId xmlns:p14="http://schemas.microsoft.com/office/powerpoint/2010/main" val="3784340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0374A-B4C9-8C4C-944F-365E6C8DC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Abstraction -- Illustration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63A20-C250-9046-B5AD-B3E8CCB37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47800"/>
            <a:ext cx="8153400" cy="4572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sz="2000" dirty="0">
                <a:solidFill>
                  <a:schemeClr val="tx1"/>
                </a:solidFill>
              </a:rPr>
              <a:t>main () {				</a:t>
            </a:r>
            <a:r>
              <a:rPr lang="en-US" sz="2000" dirty="0">
                <a:solidFill>
                  <a:srgbClr val="0070C0"/>
                </a:solidFill>
              </a:rPr>
              <a:t>display(</a:t>
            </a:r>
            <a:r>
              <a:rPr lang="en-US" sz="2000" dirty="0" err="1">
                <a:solidFill>
                  <a:srgbClr val="0070C0"/>
                </a:solidFill>
              </a:rPr>
              <a:t>int</a:t>
            </a:r>
            <a:r>
              <a:rPr lang="en-US" sz="2000" dirty="0">
                <a:solidFill>
                  <a:srgbClr val="0070C0"/>
                </a:solidFill>
              </a:rPr>
              <a:t> x)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    </a:t>
            </a:r>
            <a:r>
              <a:rPr lang="en-US" sz="2000" dirty="0" err="1">
                <a:solidFill>
                  <a:schemeClr val="tx1"/>
                </a:solidFill>
              </a:rPr>
              <a:t>int</a:t>
            </a:r>
            <a:r>
              <a:rPr lang="en-US" sz="2000" dirty="0">
                <a:solidFill>
                  <a:schemeClr val="tx1"/>
                </a:solidFill>
              </a:rPr>
              <a:t> a, b, c, d;				</a:t>
            </a:r>
            <a:r>
              <a:rPr lang="en-US" sz="2000" dirty="0">
                <a:solidFill>
                  <a:srgbClr val="0070C0"/>
                </a:solidFill>
              </a:rPr>
              <a:t>print(x);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    print(a);					</a:t>
            </a:r>
            <a:r>
              <a:rPr lang="en-US" sz="2000" dirty="0">
                <a:solidFill>
                  <a:srgbClr val="0070C0"/>
                </a:solidFill>
              </a:rPr>
              <a:t>print(“___”);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    print(“___”);				</a:t>
            </a:r>
            <a:r>
              <a:rPr lang="en-US" sz="2000" dirty="0">
                <a:solidFill>
                  <a:srgbClr val="0070C0"/>
                </a:solidFill>
              </a:rPr>
              <a:t>print(“****”);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    print(“****”);			</a:t>
            </a:r>
            <a:r>
              <a:rPr lang="en-US" sz="2000" dirty="0">
                <a:solidFill>
                  <a:srgbClr val="0070C0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    print(b);				main()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    print(“___”);				</a:t>
            </a:r>
            <a:r>
              <a:rPr lang="en-US" sz="2000" dirty="0" err="1">
                <a:solidFill>
                  <a:schemeClr val="tx1"/>
                </a:solidFill>
              </a:rPr>
              <a:t>int</a:t>
            </a:r>
            <a:r>
              <a:rPr lang="en-US" sz="2000" dirty="0">
                <a:solidFill>
                  <a:schemeClr val="tx1"/>
                </a:solidFill>
              </a:rPr>
              <a:t> a, b, c, d;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      print(“****”);				</a:t>
            </a:r>
            <a:r>
              <a:rPr lang="en-US" sz="2000" dirty="0">
                <a:solidFill>
                  <a:srgbClr val="FF0000"/>
                </a:solidFill>
              </a:rPr>
              <a:t>display(a);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…					</a:t>
            </a:r>
            <a:r>
              <a:rPr lang="en-US" sz="2000" dirty="0">
                <a:solidFill>
                  <a:srgbClr val="FF0000"/>
                </a:solidFill>
              </a:rPr>
              <a:t>display(b);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}						</a:t>
            </a:r>
            <a:r>
              <a:rPr lang="en-US" sz="2000" dirty="0">
                <a:solidFill>
                  <a:srgbClr val="FF0000"/>
                </a:solidFill>
              </a:rPr>
              <a:t>display(c);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						</a:t>
            </a:r>
            <a:r>
              <a:rPr lang="en-US" sz="2000" dirty="0">
                <a:solidFill>
                  <a:srgbClr val="FF0000"/>
                </a:solidFill>
              </a:rPr>
              <a:t>display(d);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					}</a:t>
            </a:r>
          </a:p>
        </p:txBody>
      </p:sp>
    </p:spTree>
    <p:extLst>
      <p:ext uri="{BB962C8B-B14F-4D97-AF65-F5344CB8AC3E}">
        <p14:creationId xmlns:p14="http://schemas.microsoft.com/office/powerpoint/2010/main" val="1662599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24CD7-14F7-E341-9D91-E3C525B05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21AE6-A8E8-CB4B-A011-A75B46E3E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8153400" cy="4953000"/>
          </a:xfrm>
        </p:spPr>
        <p:txBody>
          <a:bodyPr/>
          <a:lstStyle/>
          <a:p>
            <a:r>
              <a:rPr lang="en-US" sz="2200" dirty="0">
                <a:solidFill>
                  <a:schemeClr val="tx1"/>
                </a:solidFill>
              </a:rPr>
              <a:t>What model(s) Java use for parameter passing?</a:t>
            </a:r>
          </a:p>
          <a:p>
            <a:endParaRPr lang="en-US" sz="2200" dirty="0">
              <a:solidFill>
                <a:schemeClr val="tx1"/>
              </a:solidFill>
            </a:endParaRPr>
          </a:p>
          <a:p>
            <a:r>
              <a:rPr lang="en-US" sz="2200" dirty="0">
                <a:solidFill>
                  <a:schemeClr val="tx1"/>
                </a:solidFill>
              </a:rPr>
              <a:t>In Java, how to implement parameter passing of a dynamically allocated heap array?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	</a:t>
            </a:r>
            <a:r>
              <a:rPr lang="en-US" sz="1800" dirty="0">
                <a:solidFill>
                  <a:srgbClr val="0070C0"/>
                </a:solidFill>
              </a:rPr>
              <a:t>e.g.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	public static void f (</a:t>
            </a:r>
            <a:r>
              <a:rPr lang="en-US" sz="1800" dirty="0" err="1">
                <a:solidFill>
                  <a:srgbClr val="0070C0"/>
                </a:solidFill>
              </a:rPr>
              <a:t>int</a:t>
            </a:r>
            <a:r>
              <a:rPr lang="en-US" sz="1800" dirty="0">
                <a:solidFill>
                  <a:srgbClr val="0070C0"/>
                </a:solidFill>
              </a:rPr>
              <a:t> [] data) { </a:t>
            </a:r>
            <a:r>
              <a:rPr lang="en-US" sz="1800" dirty="0">
                <a:solidFill>
                  <a:srgbClr val="FF0000"/>
                </a:solidFill>
              </a:rPr>
              <a:t>data[0] = 1</a:t>
            </a:r>
            <a:r>
              <a:rPr lang="en-US" sz="1800" dirty="0">
                <a:solidFill>
                  <a:srgbClr val="0070C0"/>
                </a:solidFill>
              </a:rPr>
              <a:t>; return}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	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	</a:t>
            </a:r>
            <a:r>
              <a:rPr lang="en-US" sz="1800" dirty="0" err="1">
                <a:solidFill>
                  <a:srgbClr val="0070C0"/>
                </a:solidFill>
              </a:rPr>
              <a:t>int</a:t>
            </a:r>
            <a:r>
              <a:rPr lang="en-US" sz="1800" dirty="0">
                <a:solidFill>
                  <a:srgbClr val="0070C0"/>
                </a:solidFill>
              </a:rPr>
              <a:t>[] </a:t>
            </a:r>
            <a:r>
              <a:rPr lang="en-US" sz="1800" dirty="0" err="1">
                <a:solidFill>
                  <a:srgbClr val="0070C0"/>
                </a:solidFill>
              </a:rPr>
              <a:t>my_data</a:t>
            </a:r>
            <a:r>
              <a:rPr lang="en-US" sz="1800" dirty="0">
                <a:solidFill>
                  <a:srgbClr val="0070C0"/>
                </a:solidFill>
              </a:rPr>
              <a:t> = new </a:t>
            </a:r>
            <a:r>
              <a:rPr lang="en-US" sz="1800" dirty="0" err="1">
                <a:solidFill>
                  <a:srgbClr val="0070C0"/>
                </a:solidFill>
              </a:rPr>
              <a:t>int</a:t>
            </a:r>
            <a:r>
              <a:rPr lang="en-US" sz="1800" dirty="0">
                <a:solidFill>
                  <a:srgbClr val="0070C0"/>
                </a:solidFill>
              </a:rPr>
              <a:t> [5];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	for (</a:t>
            </a:r>
            <a:r>
              <a:rPr lang="en-US" sz="1800" dirty="0" err="1">
                <a:solidFill>
                  <a:srgbClr val="0070C0"/>
                </a:solidFill>
              </a:rPr>
              <a:t>int</a:t>
            </a:r>
            <a:r>
              <a:rPr lang="en-US" sz="1800" dirty="0">
                <a:solidFill>
                  <a:srgbClr val="0070C0"/>
                </a:solidFill>
              </a:rPr>
              <a:t> j = 0; j&lt; 5; </a:t>
            </a:r>
            <a:r>
              <a:rPr lang="en-US" sz="1800" dirty="0" err="1">
                <a:solidFill>
                  <a:srgbClr val="0070C0"/>
                </a:solidFill>
              </a:rPr>
              <a:t>j++</a:t>
            </a:r>
            <a:r>
              <a:rPr lang="en-US" sz="1800" dirty="0">
                <a:solidFill>
                  <a:srgbClr val="0070C0"/>
                </a:solidFill>
              </a:rPr>
              <a:t>) </a:t>
            </a:r>
            <a:r>
              <a:rPr lang="en-US" sz="1800" dirty="0" err="1">
                <a:solidFill>
                  <a:srgbClr val="0070C0"/>
                </a:solidFill>
              </a:rPr>
              <a:t>my_data</a:t>
            </a:r>
            <a:r>
              <a:rPr lang="en-US" sz="1800" dirty="0">
                <a:solidFill>
                  <a:srgbClr val="0070C0"/>
                </a:solidFill>
              </a:rPr>
              <a:t>[j] = 10;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	</a:t>
            </a:r>
            <a:r>
              <a:rPr lang="en-US" sz="1800" dirty="0">
                <a:solidFill>
                  <a:srgbClr val="FF0000"/>
                </a:solidFill>
              </a:rPr>
              <a:t>f(</a:t>
            </a:r>
            <a:r>
              <a:rPr lang="en-US" sz="1800" dirty="0" err="1">
                <a:solidFill>
                  <a:srgbClr val="FF0000"/>
                </a:solidFill>
              </a:rPr>
              <a:t>my_data</a:t>
            </a:r>
            <a:r>
              <a:rPr lang="en-US" sz="1800" dirty="0">
                <a:solidFill>
                  <a:srgbClr val="FF0000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	//what will be </a:t>
            </a:r>
            <a:r>
              <a:rPr lang="en-US" sz="1800" dirty="0" err="1">
                <a:solidFill>
                  <a:srgbClr val="0070C0"/>
                </a:solidFill>
              </a:rPr>
              <a:t>my_data</a:t>
            </a:r>
            <a:r>
              <a:rPr lang="en-US" sz="1800" dirty="0">
                <a:solidFill>
                  <a:srgbClr val="0070C0"/>
                </a:solidFill>
              </a:rPr>
              <a:t>[0] now?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200" dirty="0">
                <a:solidFill>
                  <a:schemeClr val="tx1"/>
                </a:solidFill>
              </a:rPr>
              <a:t>Illustration of above parameter passing?</a:t>
            </a:r>
          </a:p>
        </p:txBody>
      </p:sp>
    </p:spTree>
    <p:extLst>
      <p:ext uri="{BB962C8B-B14F-4D97-AF65-F5344CB8AC3E}">
        <p14:creationId xmlns:p14="http://schemas.microsoft.com/office/powerpoint/2010/main" val="36556194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6" name="Rectangle 2">
            <a:extLst>
              <a:ext uri="{FF2B5EF4-FFF2-40B4-BE49-F238E27FC236}">
                <a16:creationId xmlns:a16="http://schemas.microsoft.com/office/drawing/2014/main" id="{97162BE9-F4E1-D945-9D70-760416231C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8153400" cy="11430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Parameter Passing Methods of Major Languages</a:t>
            </a:r>
          </a:p>
        </p:txBody>
      </p:sp>
      <p:sp>
        <p:nvSpPr>
          <p:cNvPr id="48133" name="Rectangle 3">
            <a:extLst>
              <a:ext uri="{FF2B5EF4-FFF2-40B4-BE49-F238E27FC236}">
                <a16:creationId xmlns:a16="http://schemas.microsoft.com/office/drawing/2014/main" id="{A533F786-3FFC-0340-AE37-E74542E1E9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1447800"/>
            <a:ext cx="81534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en-US" sz="2000" dirty="0">
                <a:solidFill>
                  <a:srgbClr val="FF0000"/>
                </a:solidFill>
              </a:rPr>
              <a:t>C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1800" dirty="0">
                <a:solidFill>
                  <a:schemeClr val="tx1"/>
                </a:solidFill>
              </a:rPr>
              <a:t>Pass-by-value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1800" dirty="0">
                <a:solidFill>
                  <a:schemeClr val="tx1"/>
                </a:solidFill>
              </a:rPr>
              <a:t>Pass-by-reference is achieved by using pointers as parameters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altLang="en-US" sz="180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000" dirty="0">
                <a:solidFill>
                  <a:srgbClr val="FF0000"/>
                </a:solidFill>
              </a:rPr>
              <a:t>C++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1800" dirty="0">
                <a:solidFill>
                  <a:schemeClr val="tx1"/>
                </a:solidFill>
              </a:rPr>
              <a:t>Pass-by-value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1800" dirty="0">
                <a:solidFill>
                  <a:schemeClr val="tx1"/>
                </a:solidFill>
              </a:rPr>
              <a:t>Pass-by-reference (</a:t>
            </a:r>
            <a:r>
              <a:rPr lang="en-US" altLang="en-US" sz="1800" dirty="0">
                <a:solidFill>
                  <a:srgbClr val="FF0000"/>
                </a:solidFill>
              </a:rPr>
              <a:t>&amp;</a:t>
            </a:r>
            <a:r>
              <a:rPr lang="en-US" altLang="en-US" sz="1800" dirty="0">
                <a:solidFill>
                  <a:schemeClr val="tx1"/>
                </a:solidFill>
              </a:rPr>
              <a:t> parameter)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altLang="en-US" sz="1600" dirty="0">
                <a:solidFill>
                  <a:schemeClr val="tx1"/>
                </a:solidFill>
              </a:rPr>
              <a:t>A special pointer type called reference type is introduced in C++</a:t>
            </a:r>
          </a:p>
          <a:p>
            <a:pPr lvl="2" eaLnBrk="1" hangingPunct="1">
              <a:lnSpc>
                <a:spcPct val="90000"/>
              </a:lnSpc>
              <a:defRPr/>
            </a:pPr>
            <a:endParaRPr lang="en-US" altLang="en-US" sz="180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000" dirty="0">
                <a:solidFill>
                  <a:srgbClr val="FF0000"/>
                </a:solidFill>
              </a:rPr>
              <a:t>Java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1800" dirty="0">
                <a:solidFill>
                  <a:schemeClr val="tx1"/>
                </a:solidFill>
              </a:rPr>
              <a:t>All non-object parameters are passed are passed by value</a:t>
            </a:r>
          </a:p>
          <a:p>
            <a:pPr marL="457200" lvl="1" indent="0" eaLnBrk="1" hangingPunct="1">
              <a:lnSpc>
                <a:spcPct val="90000"/>
              </a:lnSpc>
              <a:buFontTx/>
              <a:buNone/>
              <a:defRPr/>
            </a:pPr>
            <a:r>
              <a:rPr lang="en-US" altLang="en-US" sz="1800" dirty="0">
                <a:solidFill>
                  <a:schemeClr val="tx1"/>
                </a:solidFill>
              </a:rPr>
              <a:t>     So, no method can change any of these parameters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1800" dirty="0">
                <a:solidFill>
                  <a:schemeClr val="tx1"/>
                </a:solidFill>
              </a:rPr>
              <a:t>Object parameters are passed by reference via object references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altLang="en-US" sz="1500" dirty="0">
                <a:solidFill>
                  <a:schemeClr val="tx1"/>
                </a:solidFill>
              </a:rPr>
              <a:t>No language supported pass-by-reference method needed.</a:t>
            </a:r>
          </a:p>
        </p:txBody>
      </p:sp>
    </p:spTree>
    <p:extLst>
      <p:ext uri="{BB962C8B-B14F-4D97-AF65-F5344CB8AC3E}">
        <p14:creationId xmlns:p14="http://schemas.microsoft.com/office/powerpoint/2010/main" val="12413581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2">
            <a:extLst>
              <a:ext uri="{FF2B5EF4-FFF2-40B4-BE49-F238E27FC236}">
                <a16:creationId xmlns:a16="http://schemas.microsoft.com/office/drawing/2014/main" id="{B3929DF5-0888-414C-AB56-CE4688AB64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152400"/>
            <a:ext cx="8153400" cy="1143000"/>
          </a:xfrm>
        </p:spPr>
        <p:txBody>
          <a:bodyPr/>
          <a:lstStyle/>
          <a:p>
            <a:pPr eaLnBrk="1" hangingPunct="1"/>
            <a:r>
              <a:rPr lang="en-US" altLang="en-US" sz="3200"/>
              <a:t>Parameter Passing Methods of Major Languages (continued)</a:t>
            </a:r>
          </a:p>
        </p:txBody>
      </p:sp>
      <p:sp>
        <p:nvSpPr>
          <p:cNvPr id="51205" name="Rectangle 3">
            <a:extLst>
              <a:ext uri="{FF2B5EF4-FFF2-40B4-BE49-F238E27FC236}">
                <a16:creationId xmlns:a16="http://schemas.microsoft.com/office/drawing/2014/main" id="{1B2A009F-1FF5-0B4E-8E27-5104EE75ED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295400"/>
            <a:ext cx="8153400" cy="5334000"/>
          </a:xfrm>
        </p:spPr>
        <p:txBody>
          <a:bodyPr/>
          <a:lstStyle/>
          <a:p>
            <a:pPr eaLnBrk="1" hangingPunct="1"/>
            <a:r>
              <a:rPr lang="en-US" altLang="en-US" sz="2200" dirty="0">
                <a:solidFill>
                  <a:srgbClr val="FF0000"/>
                </a:solidFill>
              </a:rPr>
              <a:t>Fortran 95+ </a:t>
            </a:r>
            <a:r>
              <a:rPr lang="en-US" altLang="en-US" sz="2200" dirty="0">
                <a:solidFill>
                  <a:schemeClr val="tx1"/>
                </a:solidFill>
              </a:rPr>
              <a:t>and</a:t>
            </a:r>
            <a:r>
              <a:rPr lang="en-US" altLang="en-US" sz="2200" dirty="0">
                <a:solidFill>
                  <a:srgbClr val="FF0000"/>
                </a:solidFill>
              </a:rPr>
              <a:t> Ada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Parameters can be declared to be in, out, or </a:t>
            </a:r>
            <a:r>
              <a:rPr lang="en-US" altLang="en-US" sz="2000" dirty="0" err="1">
                <a:solidFill>
                  <a:schemeClr val="tx1"/>
                </a:solidFill>
              </a:rPr>
              <a:t>inout</a:t>
            </a:r>
            <a:r>
              <a:rPr lang="en-US" altLang="en-US" sz="2000" dirty="0">
                <a:solidFill>
                  <a:schemeClr val="tx1"/>
                </a:solidFill>
              </a:rPr>
              <a:t> mode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</a:p>
          <a:p>
            <a:pPr lvl="2" eaLnBrk="1" hangingPunct="1"/>
            <a:r>
              <a:rPr lang="en-US" altLang="en-US" sz="1600" dirty="0">
                <a:solidFill>
                  <a:schemeClr val="tx1"/>
                </a:solidFill>
              </a:rPr>
              <a:t>Actual models (by copy or access path) may vary by implementation</a:t>
            </a:r>
          </a:p>
          <a:p>
            <a:pPr eaLnBrk="1" hangingPunct="1"/>
            <a:r>
              <a:rPr lang="en-US" altLang="en-US" sz="2400" dirty="0">
                <a:solidFill>
                  <a:srgbClr val="FF0000"/>
                </a:solidFill>
              </a:rPr>
              <a:t>C#</a:t>
            </a:r>
            <a:endParaRPr lang="en-US" altLang="en-US" dirty="0">
              <a:solidFill>
                <a:srgbClr val="FF0000"/>
              </a:solidFill>
            </a:endParaRPr>
          </a:p>
          <a:p>
            <a:pPr lvl="1" eaLnBrk="1" hangingPunct="1"/>
            <a:r>
              <a:rPr lang="en-US" altLang="en-US" sz="1800" dirty="0">
                <a:solidFill>
                  <a:schemeClr val="tx1"/>
                </a:solidFill>
              </a:rPr>
              <a:t>Default method: pass-by-value</a:t>
            </a:r>
          </a:p>
          <a:p>
            <a:pPr lvl="1" eaLnBrk="1" hangingPunct="1"/>
            <a:r>
              <a:rPr lang="en-US" altLang="en-US" sz="1800" dirty="0">
                <a:solidFill>
                  <a:schemeClr val="tx1"/>
                </a:solidFill>
              </a:rPr>
              <a:t>Pass-by-reference is specified by preceding both a formal parameter and its actual parameter with </a:t>
            </a: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ref</a:t>
            </a:r>
          </a:p>
          <a:p>
            <a:pPr lvl="1" eaLnBrk="1" hangingPunct="1"/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out</a:t>
            </a:r>
            <a:r>
              <a:rPr lang="en-US" altLang="en-US" sz="1800" dirty="0">
                <a:solidFill>
                  <a:schemeClr val="tx1"/>
                </a:solidFill>
                <a:cs typeface="Courier New" panose="02070309020205020404" pitchFamily="49" charset="0"/>
              </a:rPr>
              <a:t> parameter is same as </a:t>
            </a: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ref</a:t>
            </a:r>
            <a:r>
              <a:rPr lang="en-US" altLang="en-US" sz="1800" dirty="0">
                <a:solidFill>
                  <a:schemeClr val="tx1"/>
                </a:solidFill>
                <a:cs typeface="Courier New" panose="02070309020205020404" pitchFamily="49" charset="0"/>
              </a:rPr>
              <a:t> except no initial needed.</a:t>
            </a:r>
            <a:endParaRPr lang="en-US" altLang="en-US" sz="2000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pPr eaLnBrk="1" hangingPunct="1"/>
            <a:r>
              <a:rPr lang="en-US" alt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Python</a:t>
            </a:r>
            <a:r>
              <a:rPr lang="en-US" altLang="en-US" sz="2200" dirty="0">
                <a:cs typeface="Courier New" panose="02070309020205020404" pitchFamily="49" charset="0"/>
              </a:rPr>
              <a:t> </a:t>
            </a:r>
            <a:r>
              <a:rPr lang="en-US" altLang="en-US" sz="2200" dirty="0">
                <a:solidFill>
                  <a:schemeClr val="tx1"/>
                </a:solidFill>
                <a:cs typeface="Courier New" panose="02070309020205020404" pitchFamily="49" charset="0"/>
              </a:rPr>
              <a:t>and</a:t>
            </a:r>
            <a:r>
              <a:rPr lang="en-US" altLang="en-US" sz="2200" dirty="0">
                <a:cs typeface="Courier New" panose="02070309020205020404" pitchFamily="49" charset="0"/>
              </a:rPr>
              <a:t> </a:t>
            </a:r>
            <a:r>
              <a:rPr lang="en-US" alt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Ruby </a:t>
            </a:r>
          </a:p>
          <a:p>
            <a:pPr lvl="1" eaLnBrk="1" hangingPunct="1"/>
            <a:r>
              <a:rPr lang="en-US" altLang="en-US" sz="1800" dirty="0">
                <a:solidFill>
                  <a:schemeClr val="tx1"/>
                </a:solidFill>
                <a:cs typeface="Courier New" panose="02070309020205020404" pitchFamily="49" charset="0"/>
              </a:rPr>
              <a:t>Use pass-by-assignment (all data values are objects); </a:t>
            </a:r>
          </a:p>
          <a:p>
            <a:pPr lvl="1" eaLnBrk="1" hangingPunct="1"/>
            <a:r>
              <a:rPr lang="en-US" altLang="en-US" sz="1800" dirty="0">
                <a:solidFill>
                  <a:schemeClr val="tx1"/>
                </a:solidFill>
                <a:cs typeface="Courier New" panose="02070309020205020404" pitchFamily="49" charset="0"/>
              </a:rPr>
              <a:t>The actual parameter is assigned to the formal parameter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Mutable and immutable objects play important role </a:t>
            </a:r>
          </a:p>
          <a:p>
            <a:pPr lvl="2" eaLnBrk="1" hangingPunct="1"/>
            <a:r>
              <a:rPr lang="en-US" altLang="en-US" sz="1700" dirty="0">
                <a:solidFill>
                  <a:schemeClr val="tx1"/>
                </a:solidFill>
                <a:cs typeface="Courier New" panose="02070309020205020404" pitchFamily="49" charset="0"/>
              </a:rPr>
              <a:t>For immutable objects, the actual parameter will not change if formal parameter changes (see example next slide)</a:t>
            </a:r>
          </a:p>
        </p:txBody>
      </p:sp>
    </p:spTree>
    <p:extLst>
      <p:ext uri="{BB962C8B-B14F-4D97-AF65-F5344CB8AC3E}">
        <p14:creationId xmlns:p14="http://schemas.microsoft.com/office/powerpoint/2010/main" val="2634767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2" name="Rectangle 2">
            <a:extLst>
              <a:ext uri="{FF2B5EF4-FFF2-40B4-BE49-F238E27FC236}">
                <a16:creationId xmlns:a16="http://schemas.microsoft.com/office/drawing/2014/main" id="{2D74C0CA-7407-C849-BF14-E330904A0F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Type Checking Parameters</a:t>
            </a:r>
          </a:p>
        </p:txBody>
      </p:sp>
      <p:sp>
        <p:nvSpPr>
          <p:cNvPr id="53253" name="Rectangle 3">
            <a:extLst>
              <a:ext uri="{FF2B5EF4-FFF2-40B4-BE49-F238E27FC236}">
                <a16:creationId xmlns:a16="http://schemas.microsoft.com/office/drawing/2014/main" id="{021BE507-B02A-754D-A121-FD2A53ABB1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Considered very important for reliability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FORTRAN 77 and original C: none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Pascal and Java: it is always required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ANSI C and C++: choice is made by the user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Prototypes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Relatively new languages Perl, JavaScript, and PHP do not require type checking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In Python and Ruby, variables (i.e. object references) do not have types (objects do), so parameter type checking is not possible</a:t>
            </a:r>
          </a:p>
        </p:txBody>
      </p:sp>
    </p:spTree>
    <p:extLst>
      <p:ext uri="{BB962C8B-B14F-4D97-AF65-F5344CB8AC3E}">
        <p14:creationId xmlns:p14="http://schemas.microsoft.com/office/powerpoint/2010/main" val="40650220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0" name="Rectangle 2">
            <a:extLst>
              <a:ext uri="{FF2B5EF4-FFF2-40B4-BE49-F238E27FC236}">
                <a16:creationId xmlns:a16="http://schemas.microsoft.com/office/drawing/2014/main" id="{156FE4CD-C911-4048-84DE-8A8D4CC291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Multidimensional Arrays as Parameters</a:t>
            </a:r>
          </a:p>
        </p:txBody>
      </p:sp>
      <p:sp>
        <p:nvSpPr>
          <p:cNvPr id="55301" name="Rectangle 3">
            <a:extLst>
              <a:ext uri="{FF2B5EF4-FFF2-40B4-BE49-F238E27FC236}">
                <a16:creationId xmlns:a16="http://schemas.microsoft.com/office/drawing/2014/main" id="{5D5A631D-80E9-9F4F-8E09-772F6D61A3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371600"/>
            <a:ext cx="8001000" cy="4724400"/>
          </a:xfrm>
        </p:spPr>
        <p:txBody>
          <a:bodyPr/>
          <a:lstStyle/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For most languages arrays are passed by reference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For one-dimensional array, a starting address of the array is passed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The length of the array may not known by the subprogram. That may cause memory leak problem.</a:t>
            </a:r>
          </a:p>
          <a:p>
            <a:pPr lvl="2" eaLnBrk="1" hangingPunct="1"/>
            <a:r>
              <a:rPr lang="en-US" altLang="en-US" sz="1600" dirty="0">
                <a:solidFill>
                  <a:schemeClr val="tx1"/>
                </a:solidFill>
              </a:rPr>
              <a:t>C++ example in next slide</a:t>
            </a:r>
          </a:p>
          <a:p>
            <a:pPr marL="457200" lvl="1" indent="0" eaLnBrk="1" hangingPunct="1">
              <a:buNone/>
            </a:pPr>
            <a:r>
              <a:rPr lang="en-US" altLang="en-US" sz="1600" dirty="0">
                <a:solidFill>
                  <a:schemeClr val="tx1"/>
                </a:solidFill>
              </a:rPr>
              <a:t> </a:t>
            </a:r>
          </a:p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If a multidimensional array is passed to a subprogram, the compiler needs to know the </a:t>
            </a:r>
            <a:r>
              <a:rPr lang="en-US" altLang="en-US" sz="2200" dirty="0">
                <a:solidFill>
                  <a:srgbClr val="FF0000"/>
                </a:solidFill>
              </a:rPr>
              <a:t>size and shape </a:t>
            </a:r>
            <a:r>
              <a:rPr lang="en-US" altLang="en-US" sz="2200" dirty="0">
                <a:solidFill>
                  <a:schemeClr val="tx1"/>
                </a:solidFill>
              </a:rPr>
              <a:t>of that array to build the storage mapping function</a:t>
            </a:r>
          </a:p>
          <a:p>
            <a:pPr lvl="1" eaLnBrk="1" hangingPunct="1"/>
            <a:r>
              <a:rPr lang="en-US" altLang="en-US" sz="1800" dirty="0">
                <a:solidFill>
                  <a:schemeClr val="tx1"/>
                </a:solidFill>
              </a:rPr>
              <a:t>A starting address and total number of elements not enough</a:t>
            </a:r>
          </a:p>
          <a:p>
            <a:pPr lvl="2" eaLnBrk="1" hangingPunct="1"/>
            <a:r>
              <a:rPr lang="en-US" altLang="en-US" sz="1700" dirty="0">
                <a:solidFill>
                  <a:schemeClr val="tx1"/>
                </a:solidFill>
              </a:rPr>
              <a:t>Since a 2-D array is stored linearly in memory, for an array of 16 elements how can you tell if it’s a 4 x 4 array or a 2 x 8 array? </a:t>
            </a:r>
          </a:p>
        </p:txBody>
      </p:sp>
    </p:spTree>
    <p:extLst>
      <p:ext uri="{BB962C8B-B14F-4D97-AF65-F5344CB8AC3E}">
        <p14:creationId xmlns:p14="http://schemas.microsoft.com/office/powerpoint/2010/main" val="21330836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BE8EA-8F31-CB47-969F-2BFAC7EA5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of 1-D array: C++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8873E-164E-5A4C-BA0D-0E2F8214B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515979"/>
            <a:ext cx="4114800" cy="49530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#include &lt;iostream&gt;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void f(</a:t>
            </a:r>
            <a:r>
              <a:rPr lang="en-US" sz="1800" dirty="0" err="1"/>
              <a:t>int</a:t>
            </a:r>
            <a:r>
              <a:rPr lang="en-US" sz="1800" dirty="0"/>
              <a:t> x[]) {</a:t>
            </a:r>
          </a:p>
          <a:p>
            <a:pPr marL="0" indent="0">
              <a:buNone/>
            </a:pPr>
            <a:r>
              <a:rPr lang="en-US" sz="1800" dirty="0"/>
              <a:t>    for (</a:t>
            </a:r>
            <a:r>
              <a:rPr lang="en-US" sz="1800" dirty="0" err="1"/>
              <a:t>int</a:t>
            </a:r>
            <a:r>
              <a:rPr lang="en-US" sz="1800" dirty="0"/>
              <a:t> </a:t>
            </a:r>
            <a:r>
              <a:rPr lang="en-US" sz="1800" dirty="0" err="1"/>
              <a:t>i</a:t>
            </a:r>
            <a:r>
              <a:rPr lang="en-US" sz="1800" dirty="0"/>
              <a:t>=0; </a:t>
            </a:r>
            <a:r>
              <a:rPr lang="en-US" sz="1800" dirty="0" err="1">
                <a:solidFill>
                  <a:srgbClr val="FF0000"/>
                </a:solidFill>
              </a:rPr>
              <a:t>i</a:t>
            </a:r>
            <a:r>
              <a:rPr lang="en-US" sz="1800" dirty="0">
                <a:solidFill>
                  <a:srgbClr val="FF0000"/>
                </a:solidFill>
              </a:rPr>
              <a:t>&lt;8</a:t>
            </a:r>
            <a:r>
              <a:rPr lang="en-US" sz="1800" dirty="0"/>
              <a:t>; </a:t>
            </a:r>
            <a:r>
              <a:rPr lang="en-US" sz="1800" dirty="0" err="1"/>
              <a:t>i</a:t>
            </a:r>
            <a:r>
              <a:rPr lang="en-US" sz="1800" dirty="0"/>
              <a:t>++) </a:t>
            </a:r>
          </a:p>
          <a:p>
            <a:pPr marL="0" indent="0">
              <a:buNone/>
            </a:pPr>
            <a:r>
              <a:rPr lang="en-US" sz="1800" dirty="0"/>
              <a:t>         </a:t>
            </a:r>
            <a:r>
              <a:rPr lang="en-US" sz="1800" dirty="0" err="1"/>
              <a:t>std</a:t>
            </a:r>
            <a:r>
              <a:rPr lang="en-US" sz="1800" dirty="0"/>
              <a:t>::</a:t>
            </a:r>
            <a:r>
              <a:rPr lang="en-US" sz="1800" dirty="0" err="1"/>
              <a:t>cout</a:t>
            </a:r>
            <a:r>
              <a:rPr lang="en-US" sz="1800" dirty="0"/>
              <a:t> &lt;&lt; x[</a:t>
            </a:r>
            <a:r>
              <a:rPr lang="en-US" sz="1800" dirty="0" err="1"/>
              <a:t>i</a:t>
            </a:r>
            <a:r>
              <a:rPr lang="en-US" sz="1800" dirty="0"/>
              <a:t>] &lt;&lt; " ";</a:t>
            </a:r>
          </a:p>
          <a:p>
            <a:pPr marL="0" indent="0">
              <a:buNone/>
            </a:pPr>
            <a:r>
              <a:rPr lang="en-US" sz="1800" dirty="0"/>
              <a:t>    </a:t>
            </a:r>
            <a:r>
              <a:rPr lang="en-US" sz="1800" dirty="0" err="1"/>
              <a:t>std</a:t>
            </a:r>
            <a:r>
              <a:rPr lang="en-US" sz="1800" dirty="0"/>
              <a:t>::</a:t>
            </a:r>
            <a:r>
              <a:rPr lang="en-US" sz="1800" dirty="0" err="1"/>
              <a:t>cout</a:t>
            </a:r>
            <a:r>
              <a:rPr lang="en-US" sz="1800" dirty="0"/>
              <a:t>&lt;&lt;"\n";</a:t>
            </a:r>
          </a:p>
          <a:p>
            <a:pPr marL="0" indent="0">
              <a:buNone/>
            </a:pPr>
            <a:r>
              <a:rPr lang="en-US" sz="1800" dirty="0"/>
              <a:t>    return;</a:t>
            </a:r>
          </a:p>
          <a:p>
            <a:pPr marL="0" indent="0">
              <a:buNone/>
            </a:pPr>
            <a:r>
              <a:rPr lang="en-US" sz="1800" dirty="0"/>
              <a:t>}</a:t>
            </a:r>
          </a:p>
          <a:p>
            <a:pPr marL="0" indent="0">
              <a:buNone/>
            </a:pPr>
            <a:r>
              <a:rPr lang="en-US" sz="1800" dirty="0" err="1"/>
              <a:t>int</a:t>
            </a:r>
            <a:r>
              <a:rPr lang="en-US" sz="1800" dirty="0"/>
              <a:t> main() {</a:t>
            </a:r>
          </a:p>
          <a:p>
            <a:pPr marL="0" indent="0">
              <a:buNone/>
            </a:pPr>
            <a:r>
              <a:rPr lang="en-US" sz="1800" dirty="0"/>
              <a:t>  </a:t>
            </a:r>
            <a:r>
              <a:rPr lang="en-US" sz="1800" dirty="0" err="1"/>
              <a:t>int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FF0000"/>
                </a:solidFill>
              </a:rPr>
              <a:t>a[10] </a:t>
            </a:r>
            <a:r>
              <a:rPr lang="en-US" sz="1800" dirty="0"/>
              <a:t>={1,1,1,1,1,1,1,1,1,1};</a:t>
            </a:r>
          </a:p>
          <a:p>
            <a:pPr marL="0" indent="0">
              <a:buNone/>
            </a:pPr>
            <a:r>
              <a:rPr lang="en-US" sz="1800" dirty="0"/>
              <a:t>  </a:t>
            </a:r>
            <a:r>
              <a:rPr lang="en-US" sz="1800" dirty="0" err="1"/>
              <a:t>int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FF0000"/>
                </a:solidFill>
              </a:rPr>
              <a:t>b[5] </a:t>
            </a:r>
            <a:r>
              <a:rPr lang="en-US" sz="1800" dirty="0"/>
              <a:t>={1,2,3,4,5};</a:t>
            </a:r>
          </a:p>
          <a:p>
            <a:pPr marL="0" indent="0">
              <a:buNone/>
            </a:pPr>
            <a:r>
              <a:rPr lang="en-US" sz="1800" dirty="0"/>
              <a:t>  </a:t>
            </a:r>
            <a:r>
              <a:rPr lang="en-US" sz="1800" dirty="0">
                <a:solidFill>
                  <a:srgbClr val="FF0000"/>
                </a:solidFill>
              </a:rPr>
              <a:t>f(a);</a:t>
            </a:r>
          </a:p>
          <a:p>
            <a:pPr marL="0" indent="0">
              <a:buNone/>
            </a:pPr>
            <a:r>
              <a:rPr lang="en-US" sz="1800" dirty="0"/>
              <a:t>  </a:t>
            </a:r>
            <a:r>
              <a:rPr lang="en-US" sz="1800" dirty="0">
                <a:solidFill>
                  <a:srgbClr val="FF0000"/>
                </a:solidFill>
              </a:rPr>
              <a:t>f(b);</a:t>
            </a:r>
          </a:p>
          <a:p>
            <a:pPr marL="0" indent="0">
              <a:buNone/>
            </a:pPr>
            <a:r>
              <a:rPr lang="en-US" sz="1800" dirty="0"/>
              <a:t>  return 0;</a:t>
            </a:r>
          </a:p>
          <a:p>
            <a:pPr marL="0" indent="0">
              <a:buNone/>
            </a:pPr>
            <a:r>
              <a:rPr lang="en-US" sz="1800" dirty="0"/>
              <a:t>}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480193-E4E0-354A-8D00-5CBFA4DF4B46}"/>
              </a:ext>
            </a:extLst>
          </p:cNvPr>
          <p:cNvSpPr txBox="1"/>
          <p:nvPr/>
        </p:nvSpPr>
        <p:spPr>
          <a:xfrm>
            <a:off x="4724400" y="1524000"/>
            <a:ext cx="3962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Output:</a:t>
            </a:r>
          </a:p>
          <a:p>
            <a:endParaRPr lang="en-US" sz="2000" dirty="0"/>
          </a:p>
          <a:p>
            <a:r>
              <a:rPr lang="en-US" sz="2000" dirty="0"/>
              <a:t>1 1 1 1 1 1 1 1 </a:t>
            </a:r>
          </a:p>
          <a:p>
            <a:endParaRPr lang="en-US" sz="2000" dirty="0"/>
          </a:p>
          <a:p>
            <a:r>
              <a:rPr lang="en-US" sz="2000" dirty="0"/>
              <a:t>1 2 3 4 5 0 -201043027 21990</a:t>
            </a:r>
          </a:p>
          <a:p>
            <a:endParaRPr lang="en-US" sz="2000" dirty="0"/>
          </a:p>
          <a:p>
            <a:r>
              <a:rPr lang="en-US" sz="2000" dirty="0"/>
              <a:t>//by </a:t>
            </a:r>
            <a:r>
              <a:rPr lang="en-US" sz="2000" dirty="0">
                <a:hlinkClick r:id="rId2"/>
              </a:rPr>
              <a:t>programiz online compiler </a:t>
            </a:r>
            <a:r>
              <a:rPr lang="en-US" sz="2000" dirty="0"/>
              <a:t> </a:t>
            </a:r>
          </a:p>
          <a:p>
            <a:r>
              <a:rPr lang="en-US" sz="2000" dirty="0"/>
              <a:t>//note: in call of f(b), 3 garbage values (0 -201043027 21990) added.</a:t>
            </a:r>
          </a:p>
        </p:txBody>
      </p:sp>
    </p:spTree>
    <p:extLst>
      <p:ext uri="{BB962C8B-B14F-4D97-AF65-F5344CB8AC3E}">
        <p14:creationId xmlns:p14="http://schemas.microsoft.com/office/powerpoint/2010/main" val="20903477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8" name="Rectangle 2">
            <a:extLst>
              <a:ext uri="{FF2B5EF4-FFF2-40B4-BE49-F238E27FC236}">
                <a16:creationId xmlns:a16="http://schemas.microsoft.com/office/drawing/2014/main" id="{B4AC3974-CE77-7547-B700-5ADB83742B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8153400" cy="1143000"/>
          </a:xfrm>
        </p:spPr>
        <p:txBody>
          <a:bodyPr/>
          <a:lstStyle/>
          <a:p>
            <a:pPr eaLnBrk="1" hangingPunct="1"/>
            <a:r>
              <a:rPr lang="en-US" altLang="en-US" sz="3200"/>
              <a:t>Multidimensional Arrays as Parameters: C and C++</a:t>
            </a:r>
          </a:p>
        </p:txBody>
      </p:sp>
      <p:sp>
        <p:nvSpPr>
          <p:cNvPr id="57349" name="Rectangle 3">
            <a:extLst>
              <a:ext uri="{FF2B5EF4-FFF2-40B4-BE49-F238E27FC236}">
                <a16:creationId xmlns:a16="http://schemas.microsoft.com/office/drawing/2014/main" id="{FD71E633-AA13-5B49-9447-90B523BD65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1371600"/>
            <a:ext cx="8153400" cy="4572000"/>
          </a:xfrm>
        </p:spPr>
        <p:txBody>
          <a:bodyPr/>
          <a:lstStyle/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In C/C++ programmer is required to include the declared sizes of </a:t>
            </a:r>
            <a:r>
              <a:rPr lang="en-US" altLang="en-US" sz="2200" dirty="0">
                <a:solidFill>
                  <a:srgbClr val="FF0000"/>
                </a:solidFill>
              </a:rPr>
              <a:t>all but the first subscript </a:t>
            </a:r>
            <a:r>
              <a:rPr lang="en-US" altLang="en-US" sz="2200" dirty="0">
                <a:solidFill>
                  <a:schemeClr val="tx1"/>
                </a:solidFill>
              </a:rPr>
              <a:t>in the formal parameter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e.g. for 3-D array, the 2</a:t>
            </a:r>
            <a:r>
              <a:rPr lang="en-US" altLang="en-US" sz="2000" baseline="30000" dirty="0">
                <a:solidFill>
                  <a:schemeClr val="tx1"/>
                </a:solidFill>
              </a:rPr>
              <a:t>nd</a:t>
            </a:r>
            <a:r>
              <a:rPr lang="en-US" altLang="en-US" sz="2000" dirty="0">
                <a:solidFill>
                  <a:schemeClr val="tx1"/>
                </a:solidFill>
              </a:rPr>
              <a:t> and 3</a:t>
            </a:r>
            <a:r>
              <a:rPr lang="en-US" altLang="en-US" sz="2000" baseline="30000" dirty="0">
                <a:solidFill>
                  <a:schemeClr val="tx1"/>
                </a:solidFill>
              </a:rPr>
              <a:t>rd</a:t>
            </a:r>
            <a:r>
              <a:rPr lang="en-US" altLang="en-US" sz="2000" dirty="0">
                <a:solidFill>
                  <a:schemeClr val="tx1"/>
                </a:solidFill>
              </a:rPr>
              <a:t> dimension must be given in formal parameter</a:t>
            </a:r>
          </a:p>
          <a:p>
            <a:pPr marL="457200" lvl="1" indent="0" eaLnBrk="1" hangingPunct="1">
              <a:buNone/>
            </a:pPr>
            <a:r>
              <a:rPr lang="en-US" altLang="en-US" sz="2000" dirty="0">
                <a:solidFill>
                  <a:schemeClr val="tx1"/>
                </a:solidFill>
              </a:rPr>
              <a:t>		</a:t>
            </a:r>
            <a:r>
              <a:rPr lang="en-US" altLang="en-US" sz="2000" dirty="0">
                <a:solidFill>
                  <a:srgbClr val="0070C0"/>
                </a:solidFill>
              </a:rPr>
              <a:t>void pass3D (</a:t>
            </a:r>
            <a:r>
              <a:rPr lang="en-US" altLang="en-US" sz="2000" dirty="0" err="1">
                <a:solidFill>
                  <a:srgbClr val="0070C0"/>
                </a:solidFill>
              </a:rPr>
              <a:t>int</a:t>
            </a:r>
            <a:r>
              <a:rPr lang="en-US" altLang="en-US" sz="2000" dirty="0">
                <a:solidFill>
                  <a:srgbClr val="0070C0"/>
                </a:solidFill>
              </a:rPr>
              <a:t> m3d </a:t>
            </a:r>
            <a:r>
              <a:rPr lang="en-US" altLang="en-US" sz="2000" dirty="0">
                <a:solidFill>
                  <a:srgbClr val="FF0000"/>
                </a:solidFill>
              </a:rPr>
              <a:t>[][20][30]</a:t>
            </a:r>
            <a:r>
              <a:rPr lang="en-US" altLang="en-US" sz="2000" dirty="0">
                <a:solidFill>
                  <a:srgbClr val="0070C0"/>
                </a:solidFill>
              </a:rPr>
              <a:t>)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Another solution: pass a pointer of the array and the sizes of the dimensions as additional parameters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the user must include in the code the storage mapping function in terms of the size parameters</a:t>
            </a:r>
          </a:p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903893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2">
            <a:extLst>
              <a:ext uri="{FF2B5EF4-FFF2-40B4-BE49-F238E27FC236}">
                <a16:creationId xmlns:a16="http://schemas.microsoft.com/office/drawing/2014/main" id="{19FDBC28-27CB-5943-A88E-00A9FC33E3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8153400" cy="1143000"/>
          </a:xfrm>
        </p:spPr>
        <p:txBody>
          <a:bodyPr/>
          <a:lstStyle/>
          <a:p>
            <a:pPr eaLnBrk="1" hangingPunct="1"/>
            <a:r>
              <a:rPr lang="en-US" altLang="en-US" sz="3200"/>
              <a:t>Multidimensional Arrays as Parameters: Java and C#</a:t>
            </a:r>
          </a:p>
        </p:txBody>
      </p:sp>
      <p:sp>
        <p:nvSpPr>
          <p:cNvPr id="59397" name="Rectangle 3">
            <a:extLst>
              <a:ext uri="{FF2B5EF4-FFF2-40B4-BE49-F238E27FC236}">
                <a16:creationId xmlns:a16="http://schemas.microsoft.com/office/drawing/2014/main" id="{CE5BC95E-0AEB-3E49-BFBA-C3271395B3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FF0000"/>
                </a:solidFill>
              </a:rPr>
              <a:t>Arrays are objects</a:t>
            </a:r>
          </a:p>
          <a:p>
            <a:pPr lvl="1" eaLnBrk="1" hangingPunct="1"/>
            <a:r>
              <a:rPr lang="en-US" altLang="en-US" dirty="0">
                <a:solidFill>
                  <a:schemeClr val="tx1"/>
                </a:solidFill>
              </a:rPr>
              <a:t>they are all single-dimensioned, but the elements can be arrays, i.e. multidimensional arrays are represented by array of arrays</a:t>
            </a:r>
          </a:p>
          <a:p>
            <a:pPr eaLnBrk="1" hangingPunct="1"/>
            <a:r>
              <a:rPr lang="en-US" altLang="en-US" dirty="0">
                <a:solidFill>
                  <a:schemeClr val="tx1"/>
                </a:solidFill>
              </a:rPr>
              <a:t>Each array inherits a named constant (</a:t>
            </a:r>
            <a:r>
              <a:rPr lang="en-US" altLang="en-US" sz="2400" dirty="0">
                <a:solidFill>
                  <a:srgbClr val="FF0000"/>
                </a:solidFill>
                <a:cs typeface="Courier New" panose="02070309020205020404" pitchFamily="49" charset="0"/>
              </a:rPr>
              <a:t>length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chemeClr val="tx1"/>
                </a:solidFill>
              </a:rPr>
              <a:t>in Java, </a:t>
            </a:r>
            <a:r>
              <a:rPr lang="en-US" altLang="en-US" sz="2400" dirty="0">
                <a:solidFill>
                  <a:srgbClr val="FF0000"/>
                </a:solidFill>
                <a:cs typeface="Courier New" panose="02070309020205020404" pitchFamily="49" charset="0"/>
              </a:rPr>
              <a:t>Length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chemeClr val="tx1"/>
                </a:solidFill>
              </a:rPr>
              <a:t>in C#) that is set to the length of the array when the array object is created</a:t>
            </a:r>
          </a:p>
        </p:txBody>
      </p:sp>
    </p:spTree>
    <p:extLst>
      <p:ext uri="{BB962C8B-B14F-4D97-AF65-F5344CB8AC3E}">
        <p14:creationId xmlns:p14="http://schemas.microsoft.com/office/powerpoint/2010/main" val="31419636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4" name="Rectangle 2">
            <a:extLst>
              <a:ext uri="{FF2B5EF4-FFF2-40B4-BE49-F238E27FC236}">
                <a16:creationId xmlns:a16="http://schemas.microsoft.com/office/drawing/2014/main" id="{25B9ECAA-F730-EC43-83DE-1F7D5D4A66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152400"/>
            <a:ext cx="8153400" cy="1143000"/>
          </a:xfrm>
        </p:spPr>
        <p:txBody>
          <a:bodyPr/>
          <a:lstStyle/>
          <a:p>
            <a:pPr eaLnBrk="1" hangingPunct="1"/>
            <a:r>
              <a:rPr lang="en-US" altLang="en-US" sz="3200"/>
              <a:t>Design Considerations for Parameter Passing</a:t>
            </a:r>
            <a:br>
              <a:rPr lang="en-US" altLang="en-US" sz="3200"/>
            </a:br>
            <a:endParaRPr lang="en-US" altLang="en-US" sz="3200"/>
          </a:p>
        </p:txBody>
      </p:sp>
      <p:sp>
        <p:nvSpPr>
          <p:cNvPr id="61445" name="Rectangle 3">
            <a:extLst>
              <a:ext uri="{FF2B5EF4-FFF2-40B4-BE49-F238E27FC236}">
                <a16:creationId xmlns:a16="http://schemas.microsoft.com/office/drawing/2014/main" id="{DA980806-9FDD-5748-B1E3-D4FECA0D1F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</a:rPr>
              <a:t>Two important considerations</a:t>
            </a:r>
          </a:p>
          <a:p>
            <a:pPr lvl="1" eaLnBrk="1" hangingPunct="1"/>
            <a:r>
              <a:rPr lang="en-US" altLang="en-US" dirty="0">
                <a:solidFill>
                  <a:schemeClr val="tx1"/>
                </a:solidFill>
              </a:rPr>
              <a:t>Efficiency</a:t>
            </a:r>
          </a:p>
          <a:p>
            <a:pPr lvl="1" eaLnBrk="1" hangingPunct="1"/>
            <a:r>
              <a:rPr lang="en-US" altLang="en-US" dirty="0">
                <a:solidFill>
                  <a:schemeClr val="tx1"/>
                </a:solidFill>
              </a:rPr>
              <a:t>One-way or two-way data transfer</a:t>
            </a:r>
          </a:p>
          <a:p>
            <a:pPr eaLnBrk="1" hangingPunct="1"/>
            <a:r>
              <a:rPr lang="en-US" altLang="en-US" dirty="0">
                <a:solidFill>
                  <a:schemeClr val="tx1"/>
                </a:solidFill>
              </a:rPr>
              <a:t>But the above considerations are in conflict</a:t>
            </a:r>
          </a:p>
          <a:p>
            <a:pPr lvl="1" eaLnBrk="1" hangingPunct="1"/>
            <a:r>
              <a:rPr lang="en-US" altLang="en-US" dirty="0">
                <a:solidFill>
                  <a:schemeClr val="tx1"/>
                </a:solidFill>
              </a:rPr>
              <a:t>Good programming suggest limited access to variables, which means one-way whenever possible</a:t>
            </a:r>
          </a:p>
          <a:p>
            <a:pPr lvl="1" eaLnBrk="1" hangingPunct="1"/>
            <a:r>
              <a:rPr lang="en-US" altLang="en-US" dirty="0">
                <a:solidFill>
                  <a:schemeClr val="tx1"/>
                </a:solidFill>
              </a:rPr>
              <a:t>But pass-by-reference is more efficient to pass structures of significant size</a:t>
            </a:r>
          </a:p>
          <a:p>
            <a:pPr lvl="2" eaLnBrk="1" hangingPunct="1"/>
            <a:r>
              <a:rPr lang="en-US" altLang="en-US" dirty="0">
                <a:solidFill>
                  <a:schemeClr val="tx1"/>
                </a:solidFill>
              </a:rPr>
              <a:t>Programmer may use a </a:t>
            </a:r>
            <a:r>
              <a:rPr lang="en-US" altLang="en-US" dirty="0" err="1">
                <a:solidFill>
                  <a:srgbClr val="0070C0"/>
                </a:solidFill>
              </a:rPr>
              <a:t>const</a:t>
            </a:r>
            <a:r>
              <a:rPr lang="en-US" altLang="en-US" dirty="0">
                <a:solidFill>
                  <a:schemeClr val="tx1"/>
                </a:solidFill>
              </a:rPr>
              <a:t> (constant) array that provides one-way access under pass-by-reference</a:t>
            </a:r>
          </a:p>
          <a:p>
            <a:pPr eaLnBrk="1" hangingPunct="1">
              <a:buFontTx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868421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4" name="Rectangle 2">
            <a:extLst>
              <a:ext uri="{FF2B5EF4-FFF2-40B4-BE49-F238E27FC236}">
                <a16:creationId xmlns:a16="http://schemas.microsoft.com/office/drawing/2014/main" id="{FEEAD26F-6414-FE47-A9B4-63EEBC18F4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Parameter Passing: Summary</a:t>
            </a:r>
          </a:p>
        </p:txBody>
      </p:sp>
      <p:sp>
        <p:nvSpPr>
          <p:cNvPr id="97285" name="Rectangle 3">
            <a:extLst>
              <a:ext uri="{FF2B5EF4-FFF2-40B4-BE49-F238E27FC236}">
                <a16:creationId xmlns:a16="http://schemas.microsoft.com/office/drawing/2014/main" id="{6F8FA240-B8DD-AF4E-9C16-C48C7FDF50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371600"/>
            <a:ext cx="8153400" cy="48006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Three </a:t>
            </a:r>
            <a:r>
              <a:rPr lang="en-US" altLang="en-US" sz="2400" dirty="0">
                <a:solidFill>
                  <a:srgbClr val="FF0000"/>
                </a:solidFill>
              </a:rPr>
              <a:t>semantic modes </a:t>
            </a:r>
            <a:r>
              <a:rPr lang="en-US" altLang="en-US" sz="2400" dirty="0">
                <a:solidFill>
                  <a:schemeClr val="tx1"/>
                </a:solidFill>
              </a:rPr>
              <a:t>of parameter passing: in mode, out mode, and </a:t>
            </a:r>
            <a:r>
              <a:rPr lang="en-US" altLang="en-US" sz="2400" dirty="0" err="1">
                <a:solidFill>
                  <a:schemeClr val="tx1"/>
                </a:solidFill>
              </a:rPr>
              <a:t>inout</a:t>
            </a:r>
            <a:r>
              <a:rPr lang="en-US" altLang="en-US" sz="2400" dirty="0">
                <a:solidFill>
                  <a:schemeClr val="tx1"/>
                </a:solidFill>
              </a:rPr>
              <a:t> mode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The conceptual models of parameter passing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FF0000"/>
                </a:solidFill>
              </a:rPr>
              <a:t>Pass by value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Pass by result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Pass by value-result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FF0000"/>
                </a:solidFill>
              </a:rPr>
              <a:t>Pass by reference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Pass by name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0070C0"/>
                </a:solidFill>
              </a:rPr>
              <a:t>Pass by assignment</a:t>
            </a:r>
          </a:p>
          <a:p>
            <a:pPr lvl="1" eaLnBrk="1" hangingPunct="1">
              <a:lnSpc>
                <a:spcPct val="90000"/>
              </a:lnSpc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35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Rectangle 2">
            <a:extLst>
              <a:ext uri="{FF2B5EF4-FFF2-40B4-BE49-F238E27FC236}">
                <a16:creationId xmlns:a16="http://schemas.microsoft.com/office/drawing/2014/main" id="{8142AA29-89AA-DD49-ABA1-9200E8B4F5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Fundamentals of Subprograms</a:t>
            </a:r>
          </a:p>
        </p:txBody>
      </p:sp>
      <p:sp>
        <p:nvSpPr>
          <p:cNvPr id="10245" name="Rectangle 3">
            <a:extLst>
              <a:ext uri="{FF2B5EF4-FFF2-40B4-BE49-F238E27FC236}">
                <a16:creationId xmlns:a16="http://schemas.microsoft.com/office/drawing/2014/main" id="{64072021-8C83-0048-997C-EF8B4F07EC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</a:rPr>
              <a:t>Each subprogram has a </a:t>
            </a:r>
            <a:r>
              <a:rPr lang="en-US" altLang="en-US" dirty="0">
                <a:solidFill>
                  <a:srgbClr val="FF0000"/>
                </a:solidFill>
              </a:rPr>
              <a:t>single entry point</a:t>
            </a:r>
          </a:p>
          <a:p>
            <a:pPr eaLnBrk="1" hangingPunct="1"/>
            <a:r>
              <a:rPr lang="en-US" altLang="en-US" dirty="0">
                <a:solidFill>
                  <a:schemeClr val="tx1"/>
                </a:solidFill>
              </a:rPr>
              <a:t>The calling program is </a:t>
            </a:r>
            <a:r>
              <a:rPr lang="en-US" altLang="en-US" dirty="0">
                <a:solidFill>
                  <a:srgbClr val="FF0000"/>
                </a:solidFill>
              </a:rPr>
              <a:t>suspended</a:t>
            </a:r>
            <a:r>
              <a:rPr lang="en-US" altLang="en-US" dirty="0">
                <a:solidFill>
                  <a:schemeClr val="tx1"/>
                </a:solidFill>
              </a:rPr>
              <a:t> during execution of the called subprogram</a:t>
            </a:r>
          </a:p>
          <a:p>
            <a:pPr eaLnBrk="1" hangingPunct="1"/>
            <a:r>
              <a:rPr lang="en-US" altLang="en-US" dirty="0">
                <a:solidFill>
                  <a:srgbClr val="FF0000"/>
                </a:solidFill>
              </a:rPr>
              <a:t>Control</a:t>
            </a:r>
            <a:r>
              <a:rPr lang="en-US" altLang="en-US" dirty="0">
                <a:solidFill>
                  <a:schemeClr val="tx1"/>
                </a:solidFill>
              </a:rPr>
              <a:t> always returns to the caller when the called subprogram’s execution terminates</a:t>
            </a:r>
          </a:p>
          <a:p>
            <a:pPr lvl="1" eaLnBrk="1" hangingPunct="1"/>
            <a:r>
              <a:rPr lang="en-US" altLang="en-US" dirty="0">
                <a:solidFill>
                  <a:schemeClr val="tx1"/>
                </a:solidFill>
              </a:rPr>
              <a:t>Unless exception occurs</a:t>
            </a:r>
          </a:p>
          <a:p>
            <a:pPr lvl="1" eaLnBrk="1" hangingPunct="1"/>
            <a:r>
              <a:rPr lang="en-US" altLang="en-US" dirty="0">
                <a:solidFill>
                  <a:schemeClr val="tx1"/>
                </a:solidFill>
              </a:rPr>
              <a:t>See illustration next slide</a:t>
            </a:r>
          </a:p>
        </p:txBody>
      </p:sp>
    </p:spTree>
    <p:extLst>
      <p:ext uri="{BB962C8B-B14F-4D97-AF65-F5344CB8AC3E}">
        <p14:creationId xmlns:p14="http://schemas.microsoft.com/office/powerpoint/2010/main" val="31773534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2" name="Rectangle 2">
            <a:extLst>
              <a:ext uri="{FF2B5EF4-FFF2-40B4-BE49-F238E27FC236}">
                <a16:creationId xmlns:a16="http://schemas.microsoft.com/office/drawing/2014/main" id="{DE01E816-23DA-E442-A8A2-B5F9061A87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5326" y="381000"/>
            <a:ext cx="8153400" cy="762000"/>
          </a:xfrm>
        </p:spPr>
        <p:txBody>
          <a:bodyPr/>
          <a:lstStyle/>
          <a:p>
            <a:pPr eaLnBrk="1" hangingPunct="1"/>
            <a:r>
              <a:rPr lang="en-US" altLang="en-US" dirty="0"/>
              <a:t>Subprogram Names as Parameters</a:t>
            </a:r>
          </a:p>
        </p:txBody>
      </p:sp>
      <p:sp>
        <p:nvSpPr>
          <p:cNvPr id="63493" name="Rectangle 3">
            <a:extLst>
              <a:ext uri="{FF2B5EF4-FFF2-40B4-BE49-F238E27FC236}">
                <a16:creationId xmlns:a16="http://schemas.microsoft.com/office/drawing/2014/main" id="{CED4391D-7237-2345-B9CE-861EDC87AF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1295400"/>
            <a:ext cx="8153400" cy="4876800"/>
          </a:xfrm>
        </p:spPr>
        <p:txBody>
          <a:bodyPr/>
          <a:lstStyle/>
          <a:p>
            <a:pPr marL="457200" indent="-457200" eaLnBrk="1" hangingPunct="1"/>
            <a:r>
              <a:rPr lang="en-US" altLang="en-US" sz="2200" dirty="0">
                <a:solidFill>
                  <a:schemeClr val="tx1"/>
                </a:solidFill>
              </a:rPr>
              <a:t>It is sometimes convenient to pass subprogram names as parameters</a:t>
            </a:r>
          </a:p>
          <a:p>
            <a:pPr marL="457200" indent="-457200" eaLnBrk="1" hangingPunct="1"/>
            <a:r>
              <a:rPr lang="en-US" altLang="en-US" sz="2200" dirty="0">
                <a:solidFill>
                  <a:schemeClr val="tx1"/>
                </a:solidFill>
              </a:rPr>
              <a:t>Very popular in functional programming</a:t>
            </a:r>
          </a:p>
          <a:p>
            <a:pPr marL="857250" lvl="1" indent="-457200" eaLnBrk="1" hangingPunct="1"/>
            <a:r>
              <a:rPr lang="en-US" altLang="en-US" sz="2000" dirty="0">
                <a:solidFill>
                  <a:srgbClr val="FF0000"/>
                </a:solidFill>
              </a:rPr>
              <a:t>Higher order functions, or functional forms	</a:t>
            </a:r>
          </a:p>
          <a:p>
            <a:pPr marL="857250" lvl="1" indent="-457200" eaLnBrk="1" hangingPunct="1"/>
            <a:r>
              <a:rPr lang="en-US" altLang="en-US" sz="2000" dirty="0">
                <a:solidFill>
                  <a:schemeClr val="tx1"/>
                </a:solidFill>
              </a:rPr>
              <a:t>Or, simply </a:t>
            </a:r>
            <a:r>
              <a:rPr lang="en-US" altLang="en-US" sz="2000" dirty="0">
                <a:solidFill>
                  <a:srgbClr val="FF0000"/>
                </a:solidFill>
              </a:rPr>
              <a:t>function as parameter</a:t>
            </a:r>
          </a:p>
          <a:p>
            <a:pPr marL="400050" lvl="1" indent="0" eaLnBrk="1" hangingPunct="1">
              <a:buNone/>
            </a:pPr>
            <a:r>
              <a:rPr lang="en-US" altLang="en-US" sz="2000" dirty="0">
                <a:solidFill>
                  <a:schemeClr val="tx1"/>
                </a:solidFill>
              </a:rPr>
              <a:t>	</a:t>
            </a:r>
            <a:r>
              <a:rPr lang="en-US" altLang="en-US" sz="1600" dirty="0">
                <a:solidFill>
                  <a:srgbClr val="0070C0"/>
                </a:solidFill>
              </a:rPr>
              <a:t> </a:t>
            </a:r>
            <a:endParaRPr lang="en-US" altLang="en-US" sz="2000" dirty="0">
              <a:solidFill>
                <a:srgbClr val="0070C0"/>
              </a:solidFill>
            </a:endParaRPr>
          </a:p>
          <a:p>
            <a:pPr marL="457200" indent="-457200" eaLnBrk="1" hangingPunct="1"/>
            <a:r>
              <a:rPr lang="en-US" altLang="en-US" sz="2200" dirty="0">
                <a:solidFill>
                  <a:schemeClr val="tx1"/>
                </a:solidFill>
              </a:rPr>
              <a:t>Questions to consider</a:t>
            </a:r>
          </a:p>
          <a:p>
            <a:pPr marL="857250" lvl="1" indent="-457200" eaLnBrk="1" hangingPunct="1"/>
            <a:r>
              <a:rPr lang="en-US" altLang="en-US" sz="2000" dirty="0">
                <a:solidFill>
                  <a:schemeClr val="tx1"/>
                </a:solidFill>
              </a:rPr>
              <a:t>Why we’d have introduce this feature</a:t>
            </a:r>
          </a:p>
          <a:p>
            <a:pPr marL="857250" lvl="1" indent="-457200" eaLnBrk="1" hangingPunct="1"/>
            <a:r>
              <a:rPr lang="en-US" altLang="en-US" sz="2000" dirty="0">
                <a:solidFill>
                  <a:schemeClr val="tx1"/>
                </a:solidFill>
              </a:rPr>
              <a:t>Language support (syntax) of this feature</a:t>
            </a:r>
          </a:p>
          <a:p>
            <a:pPr marL="857250" lvl="1" indent="-457200" eaLnBrk="1" hangingPunct="1"/>
            <a:r>
              <a:rPr lang="en-US" altLang="en-US" sz="2000" dirty="0">
                <a:solidFill>
                  <a:schemeClr val="tx1"/>
                </a:solidFill>
              </a:rPr>
              <a:t>Pros and Cons</a:t>
            </a:r>
          </a:p>
          <a:p>
            <a:pPr marL="1257300" lvl="2" indent="-457200" eaLnBrk="1" hangingPunct="1"/>
            <a:r>
              <a:rPr lang="en-US" altLang="en-US" sz="1700" dirty="0">
                <a:solidFill>
                  <a:schemeClr val="tx1"/>
                </a:solidFill>
              </a:rPr>
              <a:t>Which language(s) supporting it, which are not?</a:t>
            </a:r>
            <a:endParaRPr lang="en-US" altLang="en-US" sz="1300" dirty="0">
              <a:solidFill>
                <a:schemeClr val="tx1"/>
              </a:solidFill>
            </a:endParaRPr>
          </a:p>
          <a:p>
            <a:pPr marL="1314450" lvl="3" indent="0" eaLnBrk="1" hangingPunct="1"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696977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E67BD-480D-A84E-8293-DFCA0C3A8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57200"/>
            <a:ext cx="8153400" cy="533400"/>
          </a:xfrm>
        </p:spPr>
        <p:txBody>
          <a:bodyPr/>
          <a:lstStyle/>
          <a:p>
            <a:r>
              <a:rPr lang="en-US" sz="3200" dirty="0"/>
              <a:t>Motivation: A sort function in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94B15-18CB-AC4B-9110-98E11AEDC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8153400" cy="49530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   </a:t>
            </a:r>
            <a:r>
              <a:rPr lang="en-US" sz="2000" dirty="0"/>
              <a:t>import </a:t>
            </a:r>
            <a:r>
              <a:rPr lang="en-US" sz="2000" dirty="0" err="1"/>
              <a:t>java.util.Arrays</a:t>
            </a:r>
            <a:r>
              <a:rPr lang="en-US" sz="2000" dirty="0"/>
              <a:t>; </a:t>
            </a:r>
            <a:endParaRPr lang="en-US" sz="2000" dirty="0">
              <a:solidFill>
                <a:schemeClr val="tx1"/>
              </a:solidFill>
            </a:endParaRPr>
          </a:p>
          <a:p>
            <a:pPr marL="400050" lvl="1" indent="0">
              <a:buNone/>
            </a:pPr>
            <a:r>
              <a:rPr lang="en-US" sz="2000" dirty="0" err="1"/>
              <a:t>int</a:t>
            </a:r>
            <a:r>
              <a:rPr lang="en-US" sz="2000" dirty="0"/>
              <a:t>[] </a:t>
            </a:r>
            <a:r>
              <a:rPr lang="en-US" sz="2000" dirty="0" err="1"/>
              <a:t>arr</a:t>
            </a:r>
            <a:r>
              <a:rPr lang="en-US" sz="2000" dirty="0"/>
              <a:t> = { 13, 7, 6, 45, 21, 9, 101, 102 }; </a:t>
            </a:r>
          </a:p>
          <a:p>
            <a:pPr marL="400050" lvl="1" indent="0">
              <a:buNone/>
            </a:pPr>
            <a:r>
              <a:rPr lang="en-US" sz="2000" dirty="0" err="1"/>
              <a:t>Arrays.sort</a:t>
            </a:r>
            <a:r>
              <a:rPr lang="en-US" sz="2000" dirty="0"/>
              <a:t>(</a:t>
            </a:r>
            <a:r>
              <a:rPr lang="en-US" sz="2000" dirty="0" err="1"/>
              <a:t>arr</a:t>
            </a:r>
            <a:r>
              <a:rPr lang="en-US" sz="2000" dirty="0"/>
              <a:t>);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What will be the result? i.e. what order will the list be sorted into? Ascending? Descending?   </a:t>
            </a:r>
          </a:p>
          <a:p>
            <a:pPr lvl="2"/>
            <a:r>
              <a:rPr lang="en-US" sz="1800" dirty="0">
                <a:solidFill>
                  <a:srgbClr val="FF0000"/>
                </a:solidFill>
              </a:rPr>
              <a:t>By default: ascending order {6,  7,  9, 13, 21, 45, 101, 102}</a:t>
            </a:r>
          </a:p>
          <a:p>
            <a:pPr lvl="2"/>
            <a:endParaRPr lang="en-US" sz="1700" dirty="0">
              <a:solidFill>
                <a:schemeClr val="tx1"/>
              </a:solidFill>
            </a:endParaRP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What about I want to sort into descending order?</a:t>
            </a:r>
            <a:r>
              <a:rPr lang="en-US" sz="2000" dirty="0"/>
              <a:t>	 </a:t>
            </a:r>
            <a:endParaRPr lang="en-US" sz="2000" dirty="0">
              <a:solidFill>
                <a:schemeClr val="tx1"/>
              </a:solidFill>
            </a:endParaRPr>
          </a:p>
          <a:p>
            <a:pPr lvl="2"/>
            <a:r>
              <a:rPr lang="en-US" sz="2000" dirty="0">
                <a:solidFill>
                  <a:srgbClr val="0070C0"/>
                </a:solidFill>
              </a:rPr>
              <a:t>Group Discussion</a:t>
            </a:r>
          </a:p>
          <a:p>
            <a:pPr lvl="3"/>
            <a:r>
              <a:rPr lang="en-US" sz="1700" dirty="0">
                <a:solidFill>
                  <a:schemeClr val="tx1"/>
                </a:solidFill>
              </a:rPr>
              <a:t>Java or any other language </a:t>
            </a:r>
          </a:p>
          <a:p>
            <a:pPr lvl="3"/>
            <a:r>
              <a:rPr lang="en-US" sz="1700" dirty="0">
                <a:solidFill>
                  <a:schemeClr val="tx1"/>
                </a:solidFill>
              </a:rPr>
              <a:t>Write code </a:t>
            </a:r>
          </a:p>
        </p:txBody>
      </p:sp>
    </p:spTree>
    <p:extLst>
      <p:ext uri="{BB962C8B-B14F-4D97-AF65-F5344CB8AC3E}">
        <p14:creationId xmlns:p14="http://schemas.microsoft.com/office/powerpoint/2010/main" val="31246849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E67BD-480D-A84E-8293-DFCA0C3A8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57200"/>
            <a:ext cx="8153400" cy="533400"/>
          </a:xfrm>
        </p:spPr>
        <p:txBody>
          <a:bodyPr/>
          <a:lstStyle/>
          <a:p>
            <a:r>
              <a:rPr lang="en-US" sz="3200" dirty="0"/>
              <a:t>Discussion: A sort function in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94B15-18CB-AC4B-9110-98E11AEDC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8153400" cy="49530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     </a:t>
            </a:r>
            <a:r>
              <a:rPr lang="en-US" sz="1800" dirty="0"/>
              <a:t>import </a:t>
            </a:r>
            <a:r>
              <a:rPr lang="en-US" sz="1800" dirty="0" err="1"/>
              <a:t>java.util.Arrays</a:t>
            </a:r>
            <a:r>
              <a:rPr lang="en-US" sz="1800" dirty="0"/>
              <a:t>; </a:t>
            </a:r>
            <a:endParaRPr lang="en-US" sz="1800" dirty="0">
              <a:solidFill>
                <a:schemeClr val="tx1"/>
              </a:solidFill>
            </a:endParaRPr>
          </a:p>
          <a:p>
            <a:pPr marL="400050" lvl="1" indent="0">
              <a:buNone/>
            </a:pPr>
            <a:r>
              <a:rPr lang="en-US" sz="1800" dirty="0" err="1"/>
              <a:t>int</a:t>
            </a:r>
            <a:r>
              <a:rPr lang="en-US" sz="1800" dirty="0"/>
              <a:t>[] </a:t>
            </a:r>
            <a:r>
              <a:rPr lang="en-US" sz="1800" dirty="0" err="1"/>
              <a:t>arr</a:t>
            </a:r>
            <a:r>
              <a:rPr lang="en-US" sz="1800" dirty="0"/>
              <a:t> = { 13, 7, 6, 45, 21, 9, 101, 102 }; </a:t>
            </a:r>
          </a:p>
          <a:p>
            <a:pPr marL="400050" lvl="1" indent="0">
              <a:buNone/>
            </a:pPr>
            <a:r>
              <a:rPr lang="en-US" sz="1800" dirty="0" err="1"/>
              <a:t>Arrays.sort</a:t>
            </a:r>
            <a:r>
              <a:rPr lang="en-US" sz="1800" dirty="0"/>
              <a:t>(</a:t>
            </a:r>
            <a:r>
              <a:rPr lang="en-US" sz="1800" dirty="0" err="1"/>
              <a:t>arr</a:t>
            </a:r>
            <a:r>
              <a:rPr lang="en-US" sz="1800" dirty="0"/>
              <a:t>);</a:t>
            </a:r>
            <a:endParaRPr lang="en-US" dirty="0"/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What will be the result? i.e. what order will the list be sorted into? </a:t>
            </a:r>
            <a:r>
              <a:rPr lang="en-US" sz="2000" dirty="0">
                <a:solidFill>
                  <a:srgbClr val="FF0000"/>
                </a:solidFill>
              </a:rPr>
              <a:t>(default: Ascending)  </a:t>
            </a:r>
            <a:endParaRPr lang="en-US" sz="2000" dirty="0">
              <a:solidFill>
                <a:schemeClr val="tx1"/>
              </a:solidFill>
            </a:endParaRP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What about I want to sort into a different order?</a:t>
            </a:r>
          </a:p>
          <a:p>
            <a:pPr marL="457200" lvl="1" indent="0">
              <a:buNone/>
            </a:pPr>
            <a:r>
              <a:rPr lang="en-US" sz="2000" dirty="0"/>
              <a:t>	</a:t>
            </a:r>
            <a:r>
              <a:rPr lang="en-US" sz="2000" dirty="0" err="1">
                <a:solidFill>
                  <a:srgbClr val="0070C0"/>
                </a:solidFill>
              </a:rPr>
              <a:t>Arrays.sort</a:t>
            </a:r>
            <a:r>
              <a:rPr lang="en-US" sz="2000" dirty="0">
                <a:solidFill>
                  <a:srgbClr val="0070C0"/>
                </a:solidFill>
              </a:rPr>
              <a:t>(</a:t>
            </a:r>
            <a:r>
              <a:rPr lang="en-US" sz="2000" dirty="0" err="1">
                <a:solidFill>
                  <a:srgbClr val="0070C0"/>
                </a:solidFill>
              </a:rPr>
              <a:t>arr</a:t>
            </a:r>
            <a:r>
              <a:rPr lang="en-US" sz="2000" dirty="0">
                <a:solidFill>
                  <a:srgbClr val="0070C0"/>
                </a:solidFill>
              </a:rPr>
              <a:t>, </a:t>
            </a:r>
            <a:r>
              <a:rPr lang="en-US" sz="2000" dirty="0" err="1">
                <a:solidFill>
                  <a:srgbClr val="FF0000"/>
                </a:solidFill>
              </a:rPr>
              <a:t>Collections.reverseOrder</a:t>
            </a:r>
            <a:r>
              <a:rPr lang="en-US" sz="2000" dirty="0">
                <a:solidFill>
                  <a:srgbClr val="FF0000"/>
                </a:solidFill>
              </a:rPr>
              <a:t>()</a:t>
            </a:r>
            <a:r>
              <a:rPr lang="en-US" sz="2000" dirty="0">
                <a:solidFill>
                  <a:srgbClr val="0070C0"/>
                </a:solidFill>
              </a:rPr>
              <a:t>);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		</a:t>
            </a:r>
            <a:r>
              <a:rPr lang="en-US" sz="2000" dirty="0" err="1">
                <a:solidFill>
                  <a:schemeClr val="tx1"/>
                </a:solidFill>
              </a:rPr>
              <a:t>reverseOrder</a:t>
            </a:r>
            <a:r>
              <a:rPr lang="en-US" sz="2000" dirty="0">
                <a:solidFill>
                  <a:schemeClr val="tx1"/>
                </a:solidFill>
              </a:rPr>
              <a:t>(): a function as parameter</a:t>
            </a:r>
          </a:p>
          <a:p>
            <a:pPr marL="457200" lvl="1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What about I’m sorting an array of objects into various different orders? E.g. score in descending? If same score,  name in ascending?</a:t>
            </a:r>
          </a:p>
          <a:p>
            <a:pPr marL="914400" lvl="2" indent="0">
              <a:buNone/>
            </a:pPr>
            <a:r>
              <a:rPr lang="en-US" sz="1800" dirty="0" err="1">
                <a:solidFill>
                  <a:srgbClr val="0070C0"/>
                </a:solidFill>
              </a:rPr>
              <a:t>arrS</a:t>
            </a:r>
            <a:r>
              <a:rPr lang="en-US" sz="1800" dirty="0">
                <a:solidFill>
                  <a:srgbClr val="0070C0"/>
                </a:solidFill>
              </a:rPr>
              <a:t> = {(“John”, 89), (“Marv”, 95), (”Jess”, 89), (“Terry”, 92), …}</a:t>
            </a:r>
          </a:p>
          <a:p>
            <a:pPr marL="914400" lvl="2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 =&gt; {(“Marv”,  95), (“Terry”, 92”), (“Jess”, 89), (”John”, 89), …}</a:t>
            </a:r>
            <a:endParaRPr lang="en-US" sz="1700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2677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C4D08-C8B5-B24E-BE04-83F0AED15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589" y="288758"/>
            <a:ext cx="8153400" cy="1143000"/>
          </a:xfrm>
        </p:spPr>
        <p:txBody>
          <a:bodyPr/>
          <a:lstStyle/>
          <a:p>
            <a:r>
              <a:rPr lang="en-US" dirty="0"/>
              <a:t>Function as parameter in sort</a:t>
            </a:r>
            <a:br>
              <a:rPr lang="en-US" dirty="0"/>
            </a:br>
            <a:r>
              <a:rPr lang="en-US" sz="2800" dirty="0"/>
              <a:t>(pseudo code)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8A5F0-0B73-6942-B80B-40AAB3E45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588" y="1447800"/>
            <a:ext cx="9605211" cy="60960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void </a:t>
            </a:r>
            <a:r>
              <a:rPr lang="en-US" sz="1800" dirty="0" err="1">
                <a:solidFill>
                  <a:srgbClr val="0070C0"/>
                </a:solidFill>
              </a:rPr>
              <a:t>bubbleSort</a:t>
            </a:r>
            <a:r>
              <a:rPr lang="en-US" sz="1800" dirty="0">
                <a:solidFill>
                  <a:srgbClr val="0070C0"/>
                </a:solidFill>
              </a:rPr>
              <a:t>(</a:t>
            </a:r>
            <a:r>
              <a:rPr lang="en-US" sz="1800" dirty="0" err="1">
                <a:solidFill>
                  <a:srgbClr val="0070C0"/>
                </a:solidFill>
              </a:rPr>
              <a:t>int</a:t>
            </a:r>
            <a:r>
              <a:rPr lang="en-US" sz="1800" dirty="0">
                <a:solidFill>
                  <a:srgbClr val="0070C0"/>
                </a:solidFill>
              </a:rPr>
              <a:t> a[], </a:t>
            </a:r>
            <a:r>
              <a:rPr lang="en-US" sz="1800" dirty="0" err="1">
                <a:solidFill>
                  <a:srgbClr val="0070C0"/>
                </a:solidFill>
              </a:rPr>
              <a:t>int</a:t>
            </a:r>
            <a:r>
              <a:rPr lang="en-US" sz="1800" dirty="0">
                <a:solidFill>
                  <a:srgbClr val="0070C0"/>
                </a:solidFill>
              </a:rPr>
              <a:t> n, </a:t>
            </a:r>
            <a:r>
              <a:rPr lang="en-US" sz="1800" dirty="0" err="1">
                <a:solidFill>
                  <a:srgbClr val="FF0000"/>
                </a:solidFill>
              </a:rPr>
              <a:t>order_fun</a:t>
            </a:r>
            <a:r>
              <a:rPr lang="en-US" sz="1800" dirty="0">
                <a:solidFill>
                  <a:srgbClr val="0070C0"/>
                </a:solidFill>
              </a:rPr>
              <a:t>)  </a:t>
            </a: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{ 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    </a:t>
            </a:r>
            <a:r>
              <a:rPr lang="en-US" sz="1800" dirty="0" err="1">
                <a:solidFill>
                  <a:srgbClr val="0070C0"/>
                </a:solidFill>
              </a:rPr>
              <a:t>int</a:t>
            </a:r>
            <a:r>
              <a:rPr lang="en-US" sz="1800" dirty="0">
                <a:solidFill>
                  <a:srgbClr val="0070C0"/>
                </a:solidFill>
              </a:rPr>
              <a:t> </a:t>
            </a:r>
            <a:r>
              <a:rPr lang="en-US" sz="1800" dirty="0" err="1">
                <a:solidFill>
                  <a:srgbClr val="0070C0"/>
                </a:solidFill>
              </a:rPr>
              <a:t>i</a:t>
            </a:r>
            <a:r>
              <a:rPr lang="en-US" sz="1800" dirty="0">
                <a:solidFill>
                  <a:srgbClr val="0070C0"/>
                </a:solidFill>
              </a:rPr>
              <a:t>, j; 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    for (</a:t>
            </a:r>
            <a:r>
              <a:rPr lang="en-US" sz="1800" dirty="0" err="1">
                <a:solidFill>
                  <a:srgbClr val="0070C0"/>
                </a:solidFill>
              </a:rPr>
              <a:t>i</a:t>
            </a:r>
            <a:r>
              <a:rPr lang="en-US" sz="1800" dirty="0">
                <a:solidFill>
                  <a:srgbClr val="0070C0"/>
                </a:solidFill>
              </a:rPr>
              <a:t> = 0; </a:t>
            </a:r>
            <a:r>
              <a:rPr lang="en-US" sz="1800" dirty="0" err="1">
                <a:solidFill>
                  <a:srgbClr val="0070C0"/>
                </a:solidFill>
              </a:rPr>
              <a:t>i</a:t>
            </a:r>
            <a:r>
              <a:rPr lang="en-US" sz="1800" dirty="0">
                <a:solidFill>
                  <a:srgbClr val="0070C0"/>
                </a:solidFill>
              </a:rPr>
              <a:t> &lt; n-1; </a:t>
            </a:r>
            <a:r>
              <a:rPr lang="en-US" sz="1800" dirty="0" err="1">
                <a:solidFill>
                  <a:srgbClr val="0070C0"/>
                </a:solidFill>
              </a:rPr>
              <a:t>i</a:t>
            </a:r>
            <a:r>
              <a:rPr lang="en-US" sz="1800" dirty="0">
                <a:solidFill>
                  <a:srgbClr val="0070C0"/>
                </a:solidFill>
              </a:rPr>
              <a:t>++)     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      for (j = 0; j &lt; n-i-1; </a:t>
            </a:r>
            <a:r>
              <a:rPr lang="en-US" sz="1800" dirty="0" err="1">
                <a:solidFill>
                  <a:srgbClr val="0070C0"/>
                </a:solidFill>
              </a:rPr>
              <a:t>j++</a:t>
            </a:r>
            <a:r>
              <a:rPr lang="en-US" sz="1800" dirty="0">
                <a:solidFill>
                  <a:srgbClr val="0070C0"/>
                </a:solidFill>
              </a:rPr>
              <a:t>) 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        if </a:t>
            </a:r>
            <a:r>
              <a:rPr lang="en-US" sz="1800" dirty="0">
                <a:solidFill>
                  <a:srgbClr val="FF0000"/>
                </a:solidFill>
              </a:rPr>
              <a:t>(</a:t>
            </a:r>
            <a:r>
              <a:rPr lang="en-US" sz="1800" dirty="0" err="1">
                <a:solidFill>
                  <a:srgbClr val="FF0000"/>
                </a:solidFill>
              </a:rPr>
              <a:t>order_fun</a:t>
            </a:r>
            <a:r>
              <a:rPr lang="en-US" sz="1800" dirty="0">
                <a:solidFill>
                  <a:srgbClr val="FF0000"/>
                </a:solidFill>
              </a:rPr>
              <a:t>(a[j], a[j+1])) </a:t>
            </a:r>
            <a:r>
              <a:rPr lang="en-US" sz="1800" dirty="0">
                <a:solidFill>
                  <a:schemeClr val="tx1"/>
                </a:solidFill>
              </a:rPr>
              <a:t>    //any order you may define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            swap(a[j], a[j+1]);   </a:t>
            </a:r>
            <a:r>
              <a:rPr lang="en-US" sz="1800" dirty="0">
                <a:solidFill>
                  <a:schemeClr val="tx1"/>
                </a:solidFill>
              </a:rPr>
              <a:t>//swap two array elements</a:t>
            </a:r>
            <a:r>
              <a:rPr lang="en-US" sz="1800" dirty="0">
                <a:solidFill>
                  <a:srgbClr val="0070C0"/>
                </a:solidFill>
              </a:rPr>
              <a:t> 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}  </a:t>
            </a:r>
            <a:endParaRPr lang="en-US" sz="1800" dirty="0"/>
          </a:p>
          <a:p>
            <a:pPr marL="0" indent="0">
              <a:buNone/>
            </a:pPr>
            <a:r>
              <a:rPr lang="en-US" sz="2000" dirty="0" err="1">
                <a:solidFill>
                  <a:schemeClr val="tx1"/>
                </a:solidFill>
              </a:rPr>
              <a:t>boolean</a:t>
            </a:r>
            <a:r>
              <a:rPr lang="en-US" sz="2000" dirty="0">
                <a:solidFill>
                  <a:schemeClr val="tx1"/>
                </a:solidFill>
              </a:rPr>
              <a:t> order1 (x, y) { return x &lt; y; } //descending 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0070C0"/>
                </a:solidFill>
              </a:rPr>
              <a:t>bubbleSort</a:t>
            </a:r>
            <a:r>
              <a:rPr lang="en-US" sz="2000" dirty="0">
                <a:solidFill>
                  <a:srgbClr val="0070C0"/>
                </a:solidFill>
              </a:rPr>
              <a:t>(</a:t>
            </a:r>
            <a:r>
              <a:rPr lang="en-US" sz="2000" dirty="0" err="1">
                <a:solidFill>
                  <a:srgbClr val="0070C0"/>
                </a:solidFill>
              </a:rPr>
              <a:t>arr</a:t>
            </a:r>
            <a:r>
              <a:rPr lang="en-US" sz="2000" dirty="0">
                <a:solidFill>
                  <a:srgbClr val="0070C0"/>
                </a:solidFill>
              </a:rPr>
              <a:t>, 8, </a:t>
            </a:r>
            <a:r>
              <a:rPr lang="en-US" sz="2000" dirty="0">
                <a:solidFill>
                  <a:srgbClr val="FF0000"/>
                </a:solidFill>
              </a:rPr>
              <a:t>order1</a:t>
            </a:r>
            <a:r>
              <a:rPr lang="en-US" sz="2000" dirty="0">
                <a:solidFill>
                  <a:srgbClr val="0070C0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tx1"/>
                </a:solidFill>
              </a:rPr>
              <a:t>boolean</a:t>
            </a:r>
            <a:r>
              <a:rPr lang="en-US" sz="2000" dirty="0">
                <a:solidFill>
                  <a:schemeClr val="tx1"/>
                </a:solidFill>
              </a:rPr>
              <a:t> order2 (x, y) {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 </a:t>
            </a:r>
            <a:r>
              <a:rPr lang="en-US" sz="1800" dirty="0">
                <a:solidFill>
                  <a:schemeClr val="tx1"/>
                </a:solidFill>
              </a:rPr>
              <a:t>return (</a:t>
            </a:r>
            <a:r>
              <a:rPr lang="en-US" sz="1800" dirty="0" err="1">
                <a:solidFill>
                  <a:schemeClr val="tx1"/>
                </a:solidFill>
              </a:rPr>
              <a:t>x.score</a:t>
            </a:r>
            <a:r>
              <a:rPr lang="en-US" sz="1800" dirty="0">
                <a:solidFill>
                  <a:schemeClr val="tx1"/>
                </a:solidFill>
              </a:rPr>
              <a:t> == </a:t>
            </a:r>
            <a:r>
              <a:rPr lang="en-US" sz="1800" dirty="0" err="1">
                <a:solidFill>
                  <a:schemeClr val="tx1"/>
                </a:solidFill>
              </a:rPr>
              <a:t>y.score</a:t>
            </a:r>
            <a:r>
              <a:rPr lang="en-US" sz="1800" dirty="0">
                <a:solidFill>
                  <a:schemeClr val="tx1"/>
                </a:solidFill>
              </a:rPr>
              <a:t> ? </a:t>
            </a:r>
            <a:r>
              <a:rPr lang="en-US" sz="1800" dirty="0" err="1">
                <a:solidFill>
                  <a:schemeClr val="tx1"/>
                </a:solidFill>
              </a:rPr>
              <a:t>x.name</a:t>
            </a:r>
            <a:r>
              <a:rPr lang="en-US" sz="1800" dirty="0">
                <a:solidFill>
                  <a:schemeClr val="tx1"/>
                </a:solidFill>
              </a:rPr>
              <a:t> &gt; </a:t>
            </a:r>
            <a:r>
              <a:rPr lang="en-US" sz="1800" dirty="0" err="1">
                <a:solidFill>
                  <a:schemeClr val="tx1"/>
                </a:solidFill>
              </a:rPr>
              <a:t>y.name</a:t>
            </a:r>
            <a:r>
              <a:rPr lang="en-US" sz="1800" dirty="0">
                <a:solidFill>
                  <a:schemeClr val="tx1"/>
                </a:solidFill>
              </a:rPr>
              <a:t> : </a:t>
            </a:r>
            <a:r>
              <a:rPr lang="en-US" sz="1800" dirty="0" err="1">
                <a:solidFill>
                  <a:schemeClr val="tx1"/>
                </a:solidFill>
              </a:rPr>
              <a:t>x.score</a:t>
            </a:r>
            <a:r>
              <a:rPr lang="en-US" sz="1800" dirty="0">
                <a:solidFill>
                  <a:schemeClr val="tx1"/>
                </a:solidFill>
              </a:rPr>
              <a:t> &lt; </a:t>
            </a:r>
            <a:r>
              <a:rPr lang="en-US" sz="1800" dirty="0" err="1">
                <a:solidFill>
                  <a:schemeClr val="tx1"/>
                </a:solidFill>
              </a:rPr>
              <a:t>y.score</a:t>
            </a:r>
            <a:r>
              <a:rPr lang="en-US" sz="1800" dirty="0">
                <a:solidFill>
                  <a:schemeClr val="tx1"/>
                </a:solidFill>
              </a:rPr>
              <a:t>);</a:t>
            </a:r>
            <a:r>
              <a:rPr lang="en-US" sz="2000" dirty="0">
                <a:solidFill>
                  <a:schemeClr val="tx1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0070C0"/>
                </a:solidFill>
              </a:rPr>
              <a:t>bubbleSort</a:t>
            </a:r>
            <a:r>
              <a:rPr lang="en-US" sz="2000" dirty="0">
                <a:solidFill>
                  <a:srgbClr val="0070C0"/>
                </a:solidFill>
              </a:rPr>
              <a:t>(</a:t>
            </a:r>
            <a:r>
              <a:rPr lang="en-US" sz="2000" dirty="0" err="1">
                <a:solidFill>
                  <a:srgbClr val="0070C0"/>
                </a:solidFill>
              </a:rPr>
              <a:t>arrS</a:t>
            </a:r>
            <a:r>
              <a:rPr lang="en-US" sz="2000" dirty="0">
                <a:solidFill>
                  <a:srgbClr val="0070C0"/>
                </a:solidFill>
              </a:rPr>
              <a:t>, Size, </a:t>
            </a:r>
            <a:r>
              <a:rPr lang="en-US" sz="2000" dirty="0">
                <a:solidFill>
                  <a:srgbClr val="FF0000"/>
                </a:solidFill>
              </a:rPr>
              <a:t>order2</a:t>
            </a:r>
            <a:r>
              <a:rPr lang="en-US" sz="2000" dirty="0">
                <a:solidFill>
                  <a:srgbClr val="0070C0"/>
                </a:solidFill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4563467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4265-E890-E248-9DE3-F2A7696DD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77253"/>
            <a:ext cx="8153400" cy="1143000"/>
          </a:xfrm>
        </p:spPr>
        <p:txBody>
          <a:bodyPr/>
          <a:lstStyle/>
          <a:p>
            <a:r>
              <a:rPr lang="en-US" sz="3200" dirty="0"/>
              <a:t>Subprograms as parameters: </a:t>
            </a:r>
            <a:r>
              <a:rPr lang="en-US" sz="2800" dirty="0"/>
              <a:t>Applications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611D9-43BE-D141-A415-C066DB92D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47800"/>
            <a:ext cx="8153400" cy="4572000"/>
          </a:xfrm>
        </p:spPr>
        <p:txBody>
          <a:bodyPr/>
          <a:lstStyle/>
          <a:p>
            <a:r>
              <a:rPr lang="en-US" sz="2000" dirty="0">
                <a:solidFill>
                  <a:srgbClr val="FF0000"/>
                </a:solidFill>
              </a:rPr>
              <a:t>Sorting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Sorting in ascending order, descending order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Sorting student objects based on names in ascending order, based on GPA in descending order</a:t>
            </a:r>
          </a:p>
          <a:p>
            <a:r>
              <a:rPr lang="en-US" sz="2000" dirty="0">
                <a:solidFill>
                  <a:srgbClr val="FF0000"/>
                </a:solidFill>
              </a:rPr>
              <a:t>Map functions </a:t>
            </a:r>
            <a:r>
              <a:rPr lang="en-US" sz="2000" dirty="0">
                <a:solidFill>
                  <a:schemeClr val="tx1"/>
                </a:solidFill>
              </a:rPr>
              <a:t>(in map-reduce)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popular in cloud computing, further discussion in Chapter 15</a:t>
            </a:r>
          </a:p>
          <a:p>
            <a:r>
              <a:rPr lang="en-US" sz="2200" dirty="0">
                <a:solidFill>
                  <a:srgbClr val="FF0000"/>
                </a:solidFill>
              </a:rPr>
              <a:t>Integration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Integrating sin(x) in [</a:t>
            </a:r>
            <a:r>
              <a:rPr lang="en-US" sz="1800" dirty="0" err="1">
                <a:solidFill>
                  <a:schemeClr val="tx1"/>
                </a:solidFill>
              </a:rPr>
              <a:t>a,b</a:t>
            </a:r>
            <a:r>
              <a:rPr lang="en-US" sz="1800" dirty="0">
                <a:solidFill>
                  <a:schemeClr val="tx1"/>
                </a:solidFill>
              </a:rPr>
              <a:t>] vs. integrating cos(x), any f(x) in [</a:t>
            </a:r>
            <a:r>
              <a:rPr lang="en-US" sz="1800" dirty="0" err="1">
                <a:solidFill>
                  <a:schemeClr val="tx1"/>
                </a:solidFill>
              </a:rPr>
              <a:t>a,b</a:t>
            </a:r>
            <a:r>
              <a:rPr lang="en-US" sz="1800" dirty="0">
                <a:solidFill>
                  <a:schemeClr val="tx1"/>
                </a:solidFill>
              </a:rPr>
              <a:t>]? 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Same integration method =&gt; no need to code again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Can the Integration function take the f(x) as parameter?  </a:t>
            </a:r>
          </a:p>
        </p:txBody>
      </p:sp>
      <p:pic>
        <p:nvPicPr>
          <p:cNvPr id="5" name="Picture 4" descr="Integration illustratioon" title="Figure">
            <a:extLst>
              <a:ext uri="{FF2B5EF4-FFF2-40B4-BE49-F238E27FC236}">
                <a16:creationId xmlns:a16="http://schemas.microsoft.com/office/drawing/2014/main" id="{9CA9855F-44D0-A749-AC37-27CB04C1F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4800600"/>
            <a:ext cx="3200400" cy="177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2217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E2369-902F-BD44-9CDB-88AE0B3DB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Support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6DB58-D571-6844-A396-527F439D2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8153400" cy="4572000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C/C++: Function Pointer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Can pass a pointer to a function as parameter</a:t>
            </a:r>
          </a:p>
          <a:p>
            <a:r>
              <a:rPr lang="en-US" sz="2400" dirty="0">
                <a:solidFill>
                  <a:schemeClr val="tx1"/>
                </a:solidFill>
              </a:rPr>
              <a:t>Python (and languages in FP paradigm)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Fully support it</a:t>
            </a:r>
          </a:p>
          <a:p>
            <a:pPr marL="400050" lvl="1" indent="0">
              <a:buNone/>
            </a:pPr>
            <a:r>
              <a:rPr lang="en-US" sz="1800" dirty="0"/>
              <a:t>def convert (</a:t>
            </a:r>
            <a:r>
              <a:rPr lang="en-US" sz="1800" dirty="0">
                <a:solidFill>
                  <a:srgbClr val="FF0000"/>
                </a:solidFill>
              </a:rPr>
              <a:t>fun</a:t>
            </a:r>
            <a:r>
              <a:rPr lang="en-US" sz="1800" dirty="0"/>
              <a:t>, </a:t>
            </a:r>
            <a:r>
              <a:rPr lang="en-US" sz="1800" dirty="0" err="1"/>
              <a:t>lst</a:t>
            </a:r>
            <a:r>
              <a:rPr lang="en-US" sz="1800" dirty="0"/>
              <a:t>) :</a:t>
            </a:r>
          </a:p>
          <a:p>
            <a:pPr marL="400050" lvl="1" indent="0">
              <a:buNone/>
            </a:pPr>
            <a:r>
              <a:rPr lang="en-US" sz="1800" dirty="0"/>
              <a:t>	result = []</a:t>
            </a:r>
          </a:p>
          <a:p>
            <a:pPr marL="400050" lvl="1" indent="0">
              <a:buNone/>
            </a:pPr>
            <a:r>
              <a:rPr lang="en-US" sz="1800" dirty="0"/>
              <a:t>	for x in </a:t>
            </a:r>
            <a:r>
              <a:rPr lang="en-US" sz="1800" dirty="0" err="1"/>
              <a:t>lst</a:t>
            </a:r>
            <a:r>
              <a:rPr lang="en-US" sz="1800" dirty="0"/>
              <a:t> : </a:t>
            </a:r>
          </a:p>
          <a:p>
            <a:pPr marL="400050" lvl="1" indent="0">
              <a:buNone/>
            </a:pPr>
            <a:r>
              <a:rPr lang="en-US" sz="1800" dirty="0"/>
              <a:t>		result = </a:t>
            </a:r>
            <a:r>
              <a:rPr lang="en-US" sz="1800" dirty="0" err="1"/>
              <a:t>result.append</a:t>
            </a:r>
            <a:r>
              <a:rPr lang="en-US" sz="1800" dirty="0"/>
              <a:t>(</a:t>
            </a:r>
            <a:r>
              <a:rPr lang="en-US" sz="1800" dirty="0">
                <a:solidFill>
                  <a:srgbClr val="FF0000"/>
                </a:solidFill>
              </a:rPr>
              <a:t>fun(x)</a:t>
            </a:r>
            <a:r>
              <a:rPr lang="en-US" sz="1800" dirty="0"/>
              <a:t>)</a:t>
            </a:r>
          </a:p>
          <a:p>
            <a:pPr marL="400050" lvl="1" indent="0">
              <a:buNone/>
            </a:pPr>
            <a:r>
              <a:rPr lang="en-US" sz="1800" dirty="0"/>
              <a:t>	return result</a:t>
            </a:r>
          </a:p>
          <a:p>
            <a:pPr marL="457200" lvl="1" indent="0">
              <a:buNone/>
            </a:pPr>
            <a:endParaRPr lang="en-US" sz="1800" dirty="0">
              <a:solidFill>
                <a:srgbClr val="0070C0"/>
              </a:solidFill>
            </a:endParaRPr>
          </a:p>
          <a:p>
            <a:pPr marL="457200" lvl="1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print(convert(</a:t>
            </a:r>
            <a:r>
              <a:rPr lang="en-US" sz="1800" dirty="0" err="1">
                <a:solidFill>
                  <a:srgbClr val="FF0000"/>
                </a:solidFill>
              </a:rPr>
              <a:t>math.factorial</a:t>
            </a:r>
            <a:r>
              <a:rPr lang="en-US" sz="1800" dirty="0">
                <a:solidFill>
                  <a:srgbClr val="0070C0"/>
                </a:solidFill>
              </a:rPr>
              <a:t>, [1,2,3,4])       </a:t>
            </a:r>
            <a:r>
              <a:rPr lang="en-US" sz="1800" dirty="0">
                <a:solidFill>
                  <a:schemeClr val="tx1"/>
                </a:solidFill>
              </a:rPr>
              <a:t>=&gt; [1, 2, 6, 24]</a:t>
            </a:r>
            <a:endParaRPr lang="en-US" sz="1800" dirty="0">
              <a:solidFill>
                <a:srgbClr val="0070C0"/>
              </a:solidFill>
            </a:endParaRPr>
          </a:p>
          <a:p>
            <a:pPr marL="457200" lvl="1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def cube(x): return x**3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print(convert(</a:t>
            </a:r>
            <a:r>
              <a:rPr lang="en-US" sz="1800" dirty="0">
                <a:solidFill>
                  <a:srgbClr val="FF0000"/>
                </a:solidFill>
              </a:rPr>
              <a:t>cube</a:t>
            </a:r>
            <a:r>
              <a:rPr lang="en-US" sz="1800" dirty="0">
                <a:solidFill>
                  <a:srgbClr val="0070C0"/>
                </a:solidFill>
              </a:rPr>
              <a:t>, [1,2,3,4])	      </a:t>
            </a:r>
            <a:r>
              <a:rPr lang="en-US" sz="1800" dirty="0">
                <a:solidFill>
                  <a:schemeClr val="tx1"/>
                </a:solidFill>
              </a:rPr>
              <a:t>=&gt; [1, 8, 27, 64]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0070C0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486649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86502-C100-D04D-B1DC-0891790DA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Subprogram Name as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13EF3-7EA8-E244-B92A-BC351CAE9E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eaLnBrk="1" hangingPunct="1"/>
            <a:r>
              <a:rPr lang="en-US" altLang="en-US" dirty="0">
                <a:solidFill>
                  <a:schemeClr val="tx1"/>
                </a:solidFill>
              </a:rPr>
              <a:t>Pros and Cons</a:t>
            </a:r>
          </a:p>
          <a:p>
            <a:pPr marL="857250" lvl="1" indent="-457200" eaLnBrk="1" hangingPunct="1"/>
            <a:r>
              <a:rPr lang="en-US" altLang="en-US" dirty="0">
                <a:solidFill>
                  <a:schemeClr val="tx1"/>
                </a:solidFill>
              </a:rPr>
              <a:t>Pros: previous examples</a:t>
            </a:r>
          </a:p>
          <a:p>
            <a:pPr marL="857250" lvl="1" indent="-457200" eaLnBrk="1" hangingPunct="1"/>
            <a:r>
              <a:rPr lang="en-US" altLang="en-US" dirty="0">
                <a:solidFill>
                  <a:schemeClr val="tx1"/>
                </a:solidFill>
              </a:rPr>
              <a:t>Cons: see issues below</a:t>
            </a:r>
          </a:p>
          <a:p>
            <a:pPr marL="457200" indent="-457200" eaLnBrk="1" hangingPunct="1"/>
            <a:endParaRPr lang="en-US" altLang="en-US" dirty="0">
              <a:solidFill>
                <a:schemeClr val="tx1"/>
              </a:solidFill>
            </a:endParaRPr>
          </a:p>
          <a:p>
            <a:pPr marL="457200" indent="-457200" eaLnBrk="1" hangingPunct="1"/>
            <a:r>
              <a:rPr lang="en-US" altLang="en-US" dirty="0">
                <a:solidFill>
                  <a:schemeClr val="tx1"/>
                </a:solidFill>
              </a:rPr>
              <a:t>Issues:</a:t>
            </a:r>
          </a:p>
          <a:p>
            <a:pPr marL="838200" lvl="1" indent="-381000" eaLnBrk="1" hangingPunct="1">
              <a:buFontTx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Are parameter types checked?</a:t>
            </a:r>
          </a:p>
          <a:p>
            <a:pPr marL="838200" lvl="1" indent="-381000" eaLnBrk="1" hangingPunct="1">
              <a:buFontTx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What is the correct referencing environment for a subprogram that was sent as a parameter?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07344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40" name="Rectangle 2">
            <a:extLst>
              <a:ext uri="{FF2B5EF4-FFF2-40B4-BE49-F238E27FC236}">
                <a16:creationId xmlns:a16="http://schemas.microsoft.com/office/drawing/2014/main" id="{F170278D-7A72-3540-8E1E-1448B2F462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493294"/>
            <a:ext cx="8153400" cy="649705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Subprogram Referencing Environment</a:t>
            </a:r>
          </a:p>
        </p:txBody>
      </p:sp>
      <p:sp>
        <p:nvSpPr>
          <p:cNvPr id="65541" name="Rectangle 3">
            <a:extLst>
              <a:ext uri="{FF2B5EF4-FFF2-40B4-BE49-F238E27FC236}">
                <a16:creationId xmlns:a16="http://schemas.microsoft.com/office/drawing/2014/main" id="{87A6C7E7-FAE8-3E47-ADF7-F98D09F359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371600"/>
            <a:ext cx="81534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</a:rPr>
              <a:t>The </a:t>
            </a:r>
            <a:r>
              <a:rPr lang="en-US" sz="2400" i="1" dirty="0">
                <a:solidFill>
                  <a:srgbClr val="FF0000"/>
                </a:solidFill>
              </a:rPr>
              <a:t>referencing environment</a:t>
            </a:r>
            <a:r>
              <a:rPr lang="en-US" sz="2400" dirty="0">
                <a:solidFill>
                  <a:schemeClr val="tx1"/>
                </a:solidFill>
              </a:rPr>
              <a:t> indicates the scope and visibility of the local variables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 dirty="0">
                <a:solidFill>
                  <a:schemeClr val="tx1"/>
                </a:solidFill>
              </a:rPr>
              <a:t>i.e. a subprogram uses a variable x that is not defined inside itself, where should we look for x?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i="1" dirty="0">
                <a:solidFill>
                  <a:srgbClr val="FF0000"/>
                </a:solidFill>
              </a:rPr>
              <a:t>Shallow binding</a:t>
            </a:r>
            <a:r>
              <a:rPr lang="en-US" altLang="en-US" sz="2400" dirty="0">
                <a:solidFill>
                  <a:schemeClr val="tx1"/>
                </a:solidFill>
              </a:rPr>
              <a:t>: The environment of the call statement that enacts the passed subprogram</a:t>
            </a:r>
            <a:br>
              <a:rPr lang="en-US" altLang="en-US" sz="2400" dirty="0">
                <a:solidFill>
                  <a:schemeClr val="tx1"/>
                </a:solidFill>
              </a:rPr>
            </a:br>
            <a:r>
              <a:rPr lang="en-US" altLang="en-US" sz="2400" dirty="0">
                <a:solidFill>
                  <a:schemeClr val="tx1"/>
                </a:solidFill>
              </a:rPr>
              <a:t>- </a:t>
            </a:r>
            <a:r>
              <a:rPr lang="en-US" altLang="en-US" sz="2000" dirty="0">
                <a:solidFill>
                  <a:schemeClr val="tx1"/>
                </a:solidFill>
              </a:rPr>
              <a:t>Most natural for dynamic-scoped languages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i="1" dirty="0">
                <a:solidFill>
                  <a:srgbClr val="FF0000"/>
                </a:solidFill>
              </a:rPr>
              <a:t>Deep binding</a:t>
            </a:r>
            <a:r>
              <a:rPr lang="en-US" altLang="en-US" sz="2400" dirty="0">
                <a:solidFill>
                  <a:schemeClr val="tx1"/>
                </a:solidFill>
              </a:rPr>
              <a:t>: The environment of the definition of the passed subprogram</a:t>
            </a:r>
            <a:br>
              <a:rPr lang="en-US" altLang="en-US" sz="2400" dirty="0">
                <a:solidFill>
                  <a:schemeClr val="tx1"/>
                </a:solidFill>
              </a:rPr>
            </a:br>
            <a:r>
              <a:rPr lang="en-US" altLang="en-US" sz="2400" dirty="0">
                <a:solidFill>
                  <a:schemeClr val="tx1"/>
                </a:solidFill>
              </a:rPr>
              <a:t>- </a:t>
            </a:r>
            <a:r>
              <a:rPr lang="en-US" altLang="en-US" sz="2000" dirty="0">
                <a:solidFill>
                  <a:schemeClr val="tx1"/>
                </a:solidFill>
              </a:rPr>
              <a:t>Most natural for static-scoped languages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i="1" dirty="0">
                <a:solidFill>
                  <a:srgbClr val="FF0000"/>
                </a:solidFill>
              </a:rPr>
              <a:t>Ad hoc binding</a:t>
            </a:r>
            <a:r>
              <a:rPr lang="en-US" altLang="en-US" sz="2400" dirty="0">
                <a:solidFill>
                  <a:schemeClr val="tx1"/>
                </a:solidFill>
              </a:rPr>
              <a:t>: The environment of the call statement that passed the subprogram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Example: next slide</a:t>
            </a:r>
          </a:p>
        </p:txBody>
      </p:sp>
    </p:spTree>
    <p:extLst>
      <p:ext uri="{BB962C8B-B14F-4D97-AF65-F5344CB8AC3E}">
        <p14:creationId xmlns:p14="http://schemas.microsoft.com/office/powerpoint/2010/main" val="8883322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645A0A-07DC-DD43-A8E4-7107060DD1DB}"/>
              </a:ext>
            </a:extLst>
          </p:cNvPr>
          <p:cNvSpPr/>
          <p:nvPr/>
        </p:nvSpPr>
        <p:spPr>
          <a:xfrm>
            <a:off x="609600" y="1371600"/>
            <a:ext cx="47244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inherit"/>
              </a:rPr>
              <a:t>function</a:t>
            </a:r>
            <a:r>
              <a:rPr lang="en-US" sz="1800" dirty="0"/>
              <a:t> sub1() {  //JavaScript</a:t>
            </a:r>
          </a:p>
          <a:p>
            <a:r>
              <a:rPr lang="en-US" sz="1800" dirty="0">
                <a:latin typeface="inherit"/>
              </a:rPr>
              <a:t>	</a:t>
            </a:r>
            <a:r>
              <a:rPr lang="en-US" sz="1800" dirty="0" err="1">
                <a:latin typeface="inherit"/>
              </a:rPr>
              <a:t>var</a:t>
            </a:r>
            <a:r>
              <a:rPr lang="en-US" sz="1800" dirty="0"/>
              <a:t> x; </a:t>
            </a:r>
          </a:p>
          <a:p>
            <a:r>
              <a:rPr lang="en-US" sz="1800" dirty="0">
                <a:latin typeface="inherit"/>
              </a:rPr>
              <a:t>	function</a:t>
            </a:r>
            <a:r>
              <a:rPr lang="en-US" sz="1800" dirty="0"/>
              <a:t> sub2() { </a:t>
            </a:r>
          </a:p>
          <a:p>
            <a:r>
              <a:rPr lang="en-US" sz="1800" dirty="0"/>
              <a:t>		alert(x); </a:t>
            </a:r>
            <a:r>
              <a:rPr lang="en-US" sz="1800" dirty="0">
                <a:solidFill>
                  <a:srgbClr val="0070C0"/>
                </a:solidFill>
              </a:rPr>
              <a:t>// what is x’s value?</a:t>
            </a:r>
          </a:p>
          <a:p>
            <a:r>
              <a:rPr lang="en-US" sz="1800" dirty="0"/>
              <a:t>	}; 		</a:t>
            </a:r>
          </a:p>
          <a:p>
            <a:r>
              <a:rPr lang="en-US" sz="1800" dirty="0">
                <a:latin typeface="inherit"/>
              </a:rPr>
              <a:t>	function</a:t>
            </a:r>
            <a:r>
              <a:rPr lang="en-US" sz="1800" dirty="0"/>
              <a:t> sub3() { </a:t>
            </a:r>
          </a:p>
          <a:p>
            <a:r>
              <a:rPr lang="en-US" sz="1800" dirty="0">
                <a:latin typeface="inherit"/>
              </a:rPr>
              <a:t>		</a:t>
            </a:r>
            <a:r>
              <a:rPr lang="en-US" sz="1800" dirty="0" err="1">
                <a:latin typeface="inherit"/>
              </a:rPr>
              <a:t>var</a:t>
            </a:r>
            <a:r>
              <a:rPr lang="en-US" sz="1800" dirty="0"/>
              <a:t> x; x = 3; </a:t>
            </a:r>
          </a:p>
          <a:p>
            <a:r>
              <a:rPr lang="en-US" sz="1800" dirty="0"/>
              <a:t>		</a:t>
            </a:r>
            <a:r>
              <a:rPr lang="en-US" sz="1800" dirty="0">
                <a:solidFill>
                  <a:srgbClr val="FF0000"/>
                </a:solidFill>
              </a:rPr>
              <a:t>sub4(sub2); </a:t>
            </a:r>
          </a:p>
          <a:p>
            <a:r>
              <a:rPr lang="en-US" sz="1800" dirty="0"/>
              <a:t>	}; </a:t>
            </a:r>
          </a:p>
          <a:p>
            <a:r>
              <a:rPr lang="en-US" sz="1800" dirty="0">
                <a:latin typeface="inherit"/>
              </a:rPr>
              <a:t>	function</a:t>
            </a:r>
            <a:r>
              <a:rPr lang="en-US" sz="1800" dirty="0"/>
              <a:t> sub4(</a:t>
            </a:r>
            <a:r>
              <a:rPr lang="en-US" sz="1800" dirty="0" err="1"/>
              <a:t>subx</a:t>
            </a:r>
            <a:r>
              <a:rPr lang="en-US" sz="1800" dirty="0"/>
              <a:t>) { </a:t>
            </a:r>
          </a:p>
          <a:p>
            <a:r>
              <a:rPr lang="en-US" sz="1800" dirty="0">
                <a:latin typeface="inherit"/>
              </a:rPr>
              <a:t>		</a:t>
            </a:r>
            <a:r>
              <a:rPr lang="en-US" sz="1800" dirty="0" err="1">
                <a:latin typeface="inherit"/>
              </a:rPr>
              <a:t>var</a:t>
            </a:r>
            <a:r>
              <a:rPr lang="en-US" sz="1800" dirty="0"/>
              <a:t> x; x = 4; </a:t>
            </a:r>
            <a:r>
              <a:rPr lang="en-US" sz="1800" dirty="0" err="1">
                <a:solidFill>
                  <a:srgbClr val="FF0000"/>
                </a:solidFill>
              </a:rPr>
              <a:t>subx</a:t>
            </a:r>
            <a:r>
              <a:rPr lang="en-US" sz="1800" dirty="0">
                <a:solidFill>
                  <a:srgbClr val="FF0000"/>
                </a:solidFill>
              </a:rPr>
              <a:t>()</a:t>
            </a:r>
            <a:r>
              <a:rPr lang="en-US" sz="1800" dirty="0"/>
              <a:t>; </a:t>
            </a:r>
          </a:p>
          <a:p>
            <a:r>
              <a:rPr lang="en-US" sz="1800" dirty="0"/>
              <a:t>	}; </a:t>
            </a:r>
          </a:p>
          <a:p>
            <a:r>
              <a:rPr lang="en-US" sz="1800" dirty="0"/>
              <a:t>	x = 1; </a:t>
            </a:r>
          </a:p>
          <a:p>
            <a:r>
              <a:rPr lang="en-US" sz="1800" dirty="0"/>
              <a:t>	</a:t>
            </a:r>
            <a:r>
              <a:rPr lang="en-US" sz="1800" dirty="0">
                <a:solidFill>
                  <a:srgbClr val="FF0000"/>
                </a:solidFill>
              </a:rPr>
              <a:t>sub3(); </a:t>
            </a:r>
          </a:p>
          <a:p>
            <a:r>
              <a:rPr lang="en-US" sz="1800" dirty="0"/>
              <a:t>	};</a:t>
            </a:r>
          </a:p>
        </p:txBody>
      </p:sp>
      <p:sp>
        <p:nvSpPr>
          <p:cNvPr id="4" name="Rounded Rectangle 3" descr="Binding result" title="Box">
            <a:extLst>
              <a:ext uri="{FF2B5EF4-FFF2-40B4-BE49-F238E27FC236}">
                <a16:creationId xmlns:a16="http://schemas.microsoft.com/office/drawing/2014/main" id="{F1E45593-C4E5-2042-BDE7-923A329D3AA3}"/>
              </a:ext>
            </a:extLst>
          </p:cNvPr>
          <p:cNvSpPr/>
          <p:nvPr/>
        </p:nvSpPr>
        <p:spPr bwMode="auto">
          <a:xfrm>
            <a:off x="5486400" y="1371600"/>
            <a:ext cx="3124200" cy="472440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altLang="en-US" sz="1800" dirty="0"/>
              <a:t>Under shallow binding:</a:t>
            </a:r>
          </a:p>
          <a:p>
            <a:r>
              <a:rPr kumimoji="0" lang="en-US" sz="1800" b="0" u="none" strike="noStrike" cap="none" normalizeH="0" baseline="0" dirty="0">
                <a:ln>
                  <a:noFill/>
                </a:ln>
                <a:effectLst/>
                <a:latin typeface="Times" pitchFamily="18" charset="0"/>
              </a:rPr>
              <a:t>	x=4 </a:t>
            </a:r>
          </a:p>
          <a:p>
            <a:r>
              <a:rPr kumimoji="0" lang="en-US" sz="1800" b="0" u="none" strike="noStrike" cap="none" normalizeH="0" baseline="0" dirty="0">
                <a:ln>
                  <a:noFill/>
                </a:ln>
                <a:effectLst/>
                <a:latin typeface="Times" pitchFamily="18" charset="0"/>
              </a:rPr>
              <a:t>//sub2 called from sub4</a:t>
            </a:r>
          </a:p>
          <a:p>
            <a:endParaRPr lang="en-US" sz="1800" dirty="0">
              <a:latin typeface="Times" pitchFamily="18" charset="0"/>
            </a:endParaRPr>
          </a:p>
          <a:p>
            <a:r>
              <a:rPr kumimoji="0" lang="en-US" sz="1800" b="0" u="none" strike="noStrike" cap="none" normalizeH="0" baseline="0" dirty="0">
                <a:ln>
                  <a:noFill/>
                </a:ln>
                <a:effectLst/>
                <a:latin typeface="Times" pitchFamily="18" charset="0"/>
              </a:rPr>
              <a:t>Under deep binding:</a:t>
            </a:r>
          </a:p>
          <a:p>
            <a:r>
              <a:rPr lang="en-US" sz="1800" dirty="0">
                <a:latin typeface="Times" pitchFamily="18" charset="0"/>
              </a:rPr>
              <a:t>	x=1</a:t>
            </a:r>
          </a:p>
          <a:p>
            <a:r>
              <a:rPr kumimoji="0" lang="en-US" sz="1800" b="0" u="none" strike="noStrike" cap="none" normalizeH="0" baseline="0" dirty="0">
                <a:ln>
                  <a:noFill/>
                </a:ln>
                <a:effectLst/>
                <a:latin typeface="Times" pitchFamily="18" charset="0"/>
              </a:rPr>
              <a:t>//sub2’s static parent is sub1</a:t>
            </a:r>
          </a:p>
          <a:p>
            <a:endParaRPr lang="en-US" sz="1800" dirty="0">
              <a:latin typeface="Times" pitchFamily="18" charset="0"/>
            </a:endParaRPr>
          </a:p>
          <a:p>
            <a:r>
              <a:rPr kumimoji="0" lang="en-US" sz="1800" b="0" u="none" strike="noStrike" cap="none" normalizeH="0" baseline="0" dirty="0">
                <a:ln>
                  <a:noFill/>
                </a:ln>
                <a:effectLst/>
                <a:latin typeface="Times" pitchFamily="18" charset="0"/>
              </a:rPr>
              <a:t>Under Ad Hoc binding:</a:t>
            </a:r>
          </a:p>
          <a:p>
            <a:r>
              <a:rPr lang="en-US" sz="1800" dirty="0">
                <a:latin typeface="Times" pitchFamily="18" charset="0"/>
              </a:rPr>
              <a:t>	x=3</a:t>
            </a:r>
          </a:p>
          <a:p>
            <a:r>
              <a:rPr kumimoji="0" lang="en-US" sz="1800" b="0" u="none" strike="noStrike" cap="none" normalizeH="0" baseline="0" dirty="0">
                <a:ln>
                  <a:noFill/>
                </a:ln>
                <a:effectLst/>
                <a:latin typeface="Times" pitchFamily="18" charset="0"/>
              </a:rPr>
              <a:t>//the environment that //passed sub2 is sub3</a:t>
            </a:r>
          </a:p>
          <a:p>
            <a:r>
              <a:rPr lang="en-US" sz="1800" dirty="0">
                <a:latin typeface="Times" pitchFamily="18" charset="0"/>
              </a:rPr>
              <a:t>//what sub4 called is </a:t>
            </a:r>
            <a:r>
              <a:rPr lang="en-US" sz="1800" dirty="0" err="1">
                <a:latin typeface="Times" pitchFamily="18" charset="0"/>
              </a:rPr>
              <a:t>subx</a:t>
            </a:r>
            <a:r>
              <a:rPr lang="en-US" sz="1800" dirty="0">
                <a:latin typeface="Times" pitchFamily="18" charset="0"/>
              </a:rPr>
              <a:t>() </a:t>
            </a:r>
          </a:p>
          <a:p>
            <a:r>
              <a:rPr kumimoji="0" lang="en-US" sz="1800" b="0" u="none" strike="noStrike" cap="none" normalizeH="0" baseline="0" dirty="0">
                <a:ln>
                  <a:noFill/>
                </a:ln>
                <a:effectLst/>
                <a:latin typeface="Times" pitchFamily="18" charset="0"/>
              </a:rPr>
              <a:t>//it is inside sub3 that </a:t>
            </a:r>
            <a:r>
              <a:rPr kumimoji="0" lang="en-US" sz="1800" b="0" u="none" strike="noStrike" cap="none" normalizeH="0" baseline="0" dirty="0" err="1">
                <a:ln>
                  <a:noFill/>
                </a:ln>
                <a:effectLst/>
                <a:latin typeface="Times" pitchFamily="18" charset="0"/>
              </a:rPr>
              <a:t>subx</a:t>
            </a:r>
            <a:r>
              <a:rPr kumimoji="0" lang="en-US" sz="1800" b="0" u="none" strike="noStrike" cap="none" normalizeH="0" baseline="0" dirty="0">
                <a:ln>
                  <a:noFill/>
                </a:ln>
                <a:effectLst/>
                <a:latin typeface="Times" pitchFamily="18" charset="0"/>
              </a:rPr>
              <a:t>() //bound to sub2()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2BFB2-8C71-DA48-8FCF-6212D88A1D48}"/>
              </a:ext>
            </a:extLst>
          </p:cNvPr>
          <p:cNvSpPr txBox="1"/>
          <p:nvPr/>
        </p:nvSpPr>
        <p:spPr>
          <a:xfrm>
            <a:off x="457200" y="6096000"/>
            <a:ext cx="868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sub1() -&gt; sub3() -&gt; sub4(sub2) </a:t>
            </a:r>
            <a:r>
              <a:rPr lang="en-US" sz="2000" dirty="0">
                <a:solidFill>
                  <a:srgbClr val="0070C0"/>
                </a:solidFill>
              </a:rPr>
              <a:t>-&gt;(</a:t>
            </a:r>
            <a:r>
              <a:rPr lang="en-US" sz="2000" dirty="0" err="1">
                <a:solidFill>
                  <a:srgbClr val="0070C0"/>
                </a:solidFill>
              </a:rPr>
              <a:t>subx</a:t>
            </a:r>
            <a:r>
              <a:rPr lang="en-US" sz="2000" dirty="0">
                <a:solidFill>
                  <a:srgbClr val="0070C0"/>
                </a:solidFill>
              </a:rPr>
              <a:t> binds to sub2) </a:t>
            </a:r>
            <a:r>
              <a:rPr lang="en-US" sz="2000" dirty="0"/>
              <a:t>-&gt; </a:t>
            </a:r>
            <a:r>
              <a:rPr lang="en-US" sz="2000" dirty="0" err="1"/>
              <a:t>subx</a:t>
            </a:r>
            <a:r>
              <a:rPr lang="en-US" sz="2000" dirty="0"/>
              <a:t>()/sub2() -&gt; x?</a:t>
            </a:r>
          </a:p>
        </p:txBody>
      </p:sp>
    </p:spTree>
    <p:extLst>
      <p:ext uri="{BB962C8B-B14F-4D97-AF65-F5344CB8AC3E}">
        <p14:creationId xmlns:p14="http://schemas.microsoft.com/office/powerpoint/2010/main" val="71760876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F5CF8-1E9E-D94C-82D1-E9D74946F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Expressions/functions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25A44-EA95-2C45-8A31-79EE1129B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Anonymous functions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Popular with AWS</a:t>
            </a:r>
          </a:p>
          <a:p>
            <a:r>
              <a:rPr lang="en-US" dirty="0">
                <a:solidFill>
                  <a:schemeClr val="tx1"/>
                </a:solidFill>
              </a:rPr>
              <a:t>Example (Python)</a:t>
            </a:r>
          </a:p>
          <a:p>
            <a:pPr marL="857250" lvl="2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x = lambda a : a + 10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print(x(5))</a:t>
            </a:r>
          </a:p>
          <a:p>
            <a:r>
              <a:rPr lang="en-US" dirty="0">
                <a:solidFill>
                  <a:schemeClr val="tx1"/>
                </a:solidFill>
              </a:rPr>
              <a:t>More to discuss </a:t>
            </a:r>
            <a:r>
              <a:rPr lang="en-US">
                <a:solidFill>
                  <a:schemeClr val="tx1"/>
                </a:solidFill>
              </a:rPr>
              <a:t>at functional </a:t>
            </a:r>
            <a:r>
              <a:rPr lang="en-US" dirty="0">
                <a:solidFill>
                  <a:schemeClr val="tx1"/>
                </a:solidFill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647115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alls &amp; returns" title="Figure">
            <a:extLst>
              <a:ext uri="{FF2B5EF4-FFF2-40B4-BE49-F238E27FC236}">
                <a16:creationId xmlns:a16="http://schemas.microsoft.com/office/drawing/2014/main" id="{594F12DA-0990-9947-ACE8-2735AC1A9E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381000"/>
            <a:ext cx="7704431" cy="5562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523560-EB4D-3947-AC66-14C1CE376C4B}"/>
              </a:ext>
            </a:extLst>
          </p:cNvPr>
          <p:cNvSpPr txBox="1"/>
          <p:nvPr/>
        </p:nvSpPr>
        <p:spPr>
          <a:xfrm>
            <a:off x="4648200" y="6172200"/>
            <a:ext cx="2743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Geeksforgeeks.org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1526599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60" name="Rectangle 2">
            <a:extLst>
              <a:ext uri="{FF2B5EF4-FFF2-40B4-BE49-F238E27FC236}">
                <a16:creationId xmlns:a16="http://schemas.microsoft.com/office/drawing/2014/main" id="{D8058136-BAC0-0D41-972C-2BDD089C34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Overloaded Subprograms</a:t>
            </a:r>
          </a:p>
        </p:txBody>
      </p:sp>
      <p:sp>
        <p:nvSpPr>
          <p:cNvPr id="70661" name="Rectangle 3">
            <a:extLst>
              <a:ext uri="{FF2B5EF4-FFF2-40B4-BE49-F238E27FC236}">
                <a16:creationId xmlns:a16="http://schemas.microsoft.com/office/drawing/2014/main" id="{5EDFCE67-2385-D34A-98EE-8F1578482A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447800"/>
            <a:ext cx="8153400" cy="45720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An </a:t>
            </a:r>
            <a:r>
              <a:rPr lang="en-US" altLang="en-US" sz="2400" i="1" dirty="0">
                <a:solidFill>
                  <a:srgbClr val="FF0000"/>
                </a:solidFill>
              </a:rPr>
              <a:t>overloaded subprogram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sz="2400" dirty="0">
                <a:solidFill>
                  <a:schemeClr val="tx1"/>
                </a:solidFill>
              </a:rPr>
              <a:t>is one that has the same name as another subprogram in the same referencing environment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Every version of an overloaded subprogram has a unique protocol, e.g. C++ examples:</a:t>
            </a:r>
          </a:p>
          <a:p>
            <a:pPr marL="857250" lvl="2" indent="0" eaLnBrk="1" hangingPunct="1">
              <a:lnSpc>
                <a:spcPct val="80000"/>
              </a:lnSpc>
              <a:buNone/>
            </a:pPr>
            <a:r>
              <a:rPr lang="en-US" altLang="en-US" sz="1700" dirty="0">
                <a:solidFill>
                  <a:schemeClr val="tx1"/>
                </a:solidFill>
              </a:rPr>
              <a:t>	</a:t>
            </a:r>
            <a:r>
              <a:rPr lang="en-US" altLang="en-US" sz="1700" dirty="0">
                <a:solidFill>
                  <a:srgbClr val="0070C0"/>
                </a:solidFill>
              </a:rPr>
              <a:t>void print (</a:t>
            </a:r>
            <a:r>
              <a:rPr lang="en-US" altLang="en-US" sz="1700" dirty="0" err="1">
                <a:solidFill>
                  <a:srgbClr val="0070C0"/>
                </a:solidFill>
              </a:rPr>
              <a:t>int</a:t>
            </a:r>
            <a:r>
              <a:rPr lang="en-US" altLang="en-US" sz="1700" dirty="0">
                <a:solidFill>
                  <a:srgbClr val="0070C0"/>
                </a:solidFill>
              </a:rPr>
              <a:t>);</a:t>
            </a:r>
          </a:p>
          <a:p>
            <a:pPr marL="857250" lvl="2" indent="0" eaLnBrk="1" hangingPunct="1">
              <a:lnSpc>
                <a:spcPct val="80000"/>
              </a:lnSpc>
              <a:buNone/>
            </a:pPr>
            <a:r>
              <a:rPr lang="en-US" altLang="en-US" sz="1700" dirty="0">
                <a:solidFill>
                  <a:srgbClr val="0070C0"/>
                </a:solidFill>
              </a:rPr>
              <a:t>	void print (double, char);</a:t>
            </a:r>
          </a:p>
          <a:p>
            <a:pPr marL="857250" lvl="2" indent="0" eaLnBrk="1" hangingPunct="1">
              <a:lnSpc>
                <a:spcPct val="80000"/>
              </a:lnSpc>
              <a:buNone/>
            </a:pPr>
            <a:r>
              <a:rPr lang="en-US" altLang="en-US" sz="1700" dirty="0">
                <a:solidFill>
                  <a:srgbClr val="0070C0"/>
                </a:solidFill>
              </a:rPr>
              <a:t>	</a:t>
            </a:r>
            <a:r>
              <a:rPr lang="en-US" altLang="en-US" sz="1700" dirty="0" err="1">
                <a:solidFill>
                  <a:srgbClr val="0070C0"/>
                </a:solidFill>
              </a:rPr>
              <a:t>int</a:t>
            </a:r>
            <a:r>
              <a:rPr lang="en-US" altLang="en-US" sz="1700" dirty="0">
                <a:solidFill>
                  <a:srgbClr val="0070C0"/>
                </a:solidFill>
              </a:rPr>
              <a:t> print (Student &amp;, </a:t>
            </a:r>
            <a:r>
              <a:rPr lang="en-US" altLang="en-US" sz="1700" dirty="0" err="1">
                <a:solidFill>
                  <a:srgbClr val="0070C0"/>
                </a:solidFill>
              </a:rPr>
              <a:t>int</a:t>
            </a:r>
            <a:r>
              <a:rPr lang="en-US" altLang="en-US" sz="1700" dirty="0">
                <a:solidFill>
                  <a:srgbClr val="0070C0"/>
                </a:solidFill>
              </a:rPr>
              <a:t>);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In C++ the return type cannot be used to resolve overloading ambiguities while Ada allows that.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altLang="en-US" sz="2000" dirty="0">
              <a:solidFill>
                <a:schemeClr val="tx1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Many languages such as Ada, Java, C++, and C# support subprogram overloading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allow users to write multiple versions of subprograms with the same name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Good for readability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Popularly used </a:t>
            </a:r>
            <a:r>
              <a:rPr lang="en-US" altLang="en-US" sz="2000">
                <a:solidFill>
                  <a:schemeClr val="tx1"/>
                </a:solidFill>
              </a:rPr>
              <a:t>in constructors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7959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B064A-67B4-8440-B458-26EDCC891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Discussion: overloaded subprograms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AF139-04A8-D64D-9173-707C370DF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8153400" cy="48006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How to resolve ambiguity?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Usually we call a subprogram base on its name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Now, with a number of subprograms with the same name, how to decide which one to call?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Review the subprogram terminology we studied earlier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Which of the following is Java/C++ used to resolve ambiguity?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Protocol, prototype, declaration, definition, …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65942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2" name="Rectangle 2">
            <a:extLst>
              <a:ext uri="{FF2B5EF4-FFF2-40B4-BE49-F238E27FC236}">
                <a16:creationId xmlns:a16="http://schemas.microsoft.com/office/drawing/2014/main" id="{4FEDDC50-CC53-6B4B-B488-428C918DAC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457200"/>
            <a:ext cx="8153400" cy="6096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User-Defined Overloaded Operators</a:t>
            </a:r>
          </a:p>
        </p:txBody>
      </p:sp>
      <p:sp>
        <p:nvSpPr>
          <p:cNvPr id="83973" name="Rectangle 3">
            <a:extLst>
              <a:ext uri="{FF2B5EF4-FFF2-40B4-BE49-F238E27FC236}">
                <a16:creationId xmlns:a16="http://schemas.microsoft.com/office/drawing/2014/main" id="{74041D03-8CB3-424C-BFCE-A5666BF324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295400"/>
            <a:ext cx="8153400" cy="5105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Operators can also be overloaded in many languages including Ada, C++, Python, and Ruby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However, the syntax for overloading a lot different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altLang="en-US" sz="2000" dirty="0">
              <a:solidFill>
                <a:schemeClr val="tx1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A Python example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r>
              <a:rPr lang="en-US" altLang="en-US" sz="1600" dirty="0">
                <a:solidFill>
                  <a:srgbClr val="0070C0"/>
                </a:solidFill>
                <a:cs typeface="Courier New" panose="02070309020205020404" pitchFamily="49" charset="0"/>
              </a:rPr>
              <a:t>def __add__ (self, second) :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r>
              <a:rPr lang="en-US" altLang="en-US" sz="1600" dirty="0">
                <a:solidFill>
                  <a:srgbClr val="0070C0"/>
                </a:solidFill>
                <a:cs typeface="Courier New" panose="02070309020205020404" pitchFamily="49" charset="0"/>
              </a:rPr>
              <a:t>  		return Complex(</a:t>
            </a:r>
            <a:r>
              <a:rPr lang="en-US" altLang="en-US" sz="1600" dirty="0" err="1">
                <a:solidFill>
                  <a:srgbClr val="0070C0"/>
                </a:solidFill>
                <a:cs typeface="Courier New" panose="02070309020205020404" pitchFamily="49" charset="0"/>
              </a:rPr>
              <a:t>self.real</a:t>
            </a:r>
            <a:r>
              <a:rPr lang="en-US" altLang="en-US" sz="1600" dirty="0">
                <a:solidFill>
                  <a:srgbClr val="0070C0"/>
                </a:solidFill>
                <a:cs typeface="Courier New" panose="02070309020205020404" pitchFamily="49" charset="0"/>
              </a:rPr>
              <a:t> + </a:t>
            </a:r>
            <a:r>
              <a:rPr lang="en-US" altLang="en-US" sz="1600" dirty="0" err="1">
                <a:solidFill>
                  <a:srgbClr val="0070C0"/>
                </a:solidFill>
                <a:cs typeface="Courier New" panose="02070309020205020404" pitchFamily="49" charset="0"/>
              </a:rPr>
              <a:t>second.real</a:t>
            </a:r>
            <a:r>
              <a:rPr lang="en-US" altLang="en-US" sz="1600" dirty="0">
                <a:solidFill>
                  <a:srgbClr val="0070C0"/>
                </a:solidFill>
                <a:cs typeface="Courier New" panose="02070309020205020404" pitchFamily="49" charset="0"/>
              </a:rPr>
              <a:t>, </a:t>
            </a:r>
            <a:r>
              <a:rPr lang="en-US" altLang="en-US" sz="1600" dirty="0" err="1">
                <a:solidFill>
                  <a:srgbClr val="0070C0"/>
                </a:solidFill>
                <a:cs typeface="Courier New" panose="02070309020205020404" pitchFamily="49" charset="0"/>
              </a:rPr>
              <a:t>self.imag</a:t>
            </a:r>
            <a:r>
              <a:rPr lang="en-US" altLang="en-US" sz="1600" dirty="0">
                <a:solidFill>
                  <a:srgbClr val="0070C0"/>
                </a:solidFill>
                <a:cs typeface="Courier New" panose="02070309020205020404" pitchFamily="49" charset="0"/>
              </a:rPr>
              <a:t> + </a:t>
            </a:r>
            <a:r>
              <a:rPr lang="en-US" altLang="en-US" sz="1600" dirty="0" err="1">
                <a:solidFill>
                  <a:srgbClr val="0070C0"/>
                </a:solidFill>
                <a:cs typeface="Courier New" panose="02070309020205020404" pitchFamily="49" charset="0"/>
              </a:rPr>
              <a:t>second.imag</a:t>
            </a:r>
            <a:r>
              <a:rPr lang="en-US" altLang="en-US" sz="1600" dirty="0">
                <a:solidFill>
                  <a:srgbClr val="0070C0"/>
                </a:solidFill>
                <a:cs typeface="Courier New" panose="02070309020205020404" pitchFamily="49" charset="0"/>
              </a:rPr>
              <a:t>)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r>
              <a:rPr lang="en-US" alt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Use:  </a:t>
            </a: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x + y </a:t>
            </a:r>
            <a:r>
              <a:rPr lang="en-US" altLang="en-US" sz="1800" dirty="0">
                <a:solidFill>
                  <a:schemeClr val="tx1"/>
                </a:solidFill>
                <a:cs typeface="Courier New" panose="02070309020205020404" pitchFamily="49" charset="0"/>
              </a:rPr>
              <a:t>or</a:t>
            </a: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 </a:t>
            </a:r>
            <a:r>
              <a:rPr lang="en-US" altLang="en-US" sz="1800" dirty="0" err="1">
                <a:solidFill>
                  <a:srgbClr val="0070C0"/>
                </a:solidFill>
                <a:cs typeface="Courier New" panose="02070309020205020404" pitchFamily="49" charset="0"/>
              </a:rPr>
              <a:t>x.__add</a:t>
            </a:r>
            <a:r>
              <a:rPr lang="en-US" altLang="en-US" sz="1800" dirty="0">
                <a:solidFill>
                  <a:srgbClr val="0070C0"/>
                </a:solidFill>
                <a:cs typeface="Courier New" panose="02070309020205020404" pitchFamily="49" charset="0"/>
              </a:rPr>
              <a:t>__(y)	</a:t>
            </a:r>
            <a:r>
              <a:rPr lang="en-US" altLang="en-US" sz="1600" dirty="0">
                <a:solidFill>
                  <a:schemeClr val="tx1"/>
                </a:solidFill>
                <a:cs typeface="Courier New" panose="02070309020205020404" pitchFamily="49" charset="0"/>
              </a:rPr>
              <a:t>//assume x and y are complex numbers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endParaRPr lang="en-US" altLang="en-US" sz="2200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A C++ Example</a:t>
            </a:r>
          </a:p>
          <a:p>
            <a:pPr marL="0" indent="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tx1"/>
                </a:solidFill>
              </a:rPr>
              <a:t>	</a:t>
            </a:r>
            <a:r>
              <a:rPr lang="en-US" altLang="en-US" sz="1600" dirty="0">
                <a:solidFill>
                  <a:srgbClr val="0070C0"/>
                </a:solidFill>
              </a:rPr>
              <a:t>class Complex {</a:t>
            </a:r>
          </a:p>
          <a:p>
            <a:pPr marL="0" indent="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0070C0"/>
                </a:solidFill>
              </a:rPr>
              <a:t>		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sz="1600" dirty="0">
                <a:solidFill>
                  <a:srgbClr val="0070C0"/>
                </a:solidFill>
              </a:rPr>
              <a:t>friend Complex operator+(Complex a, Complex b) { … }</a:t>
            </a:r>
          </a:p>
          <a:p>
            <a:pPr marL="0" indent="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		…</a:t>
            </a:r>
          </a:p>
          <a:p>
            <a:pPr marL="0" indent="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	};</a:t>
            </a:r>
          </a:p>
          <a:p>
            <a:pPr marL="0" indent="0" eaLnBrk="1" hangingPunct="1">
              <a:lnSpc>
                <a:spcPct val="80000"/>
              </a:lnSpc>
              <a:buNone/>
            </a:pPr>
            <a:r>
              <a:rPr lang="en-US" altLang="en-US" sz="2400" dirty="0">
                <a:solidFill>
                  <a:srgbClr val="0070C0"/>
                </a:solidFill>
              </a:rPr>
              <a:t>	</a:t>
            </a:r>
            <a:r>
              <a:rPr lang="en-US" altLang="en-US" sz="1600" dirty="0">
                <a:solidFill>
                  <a:schemeClr val="tx1"/>
                </a:solidFill>
              </a:rPr>
              <a:t>Use: </a:t>
            </a:r>
            <a:r>
              <a:rPr lang="en-US" altLang="en-US" sz="1600" dirty="0">
                <a:solidFill>
                  <a:srgbClr val="0070C0"/>
                </a:solidFill>
              </a:rPr>
              <a:t>Complex x, y, z; …;  z = </a:t>
            </a:r>
            <a:r>
              <a:rPr lang="en-US" altLang="en-US" sz="1600" dirty="0" err="1">
                <a:solidFill>
                  <a:srgbClr val="0070C0"/>
                </a:solidFill>
              </a:rPr>
              <a:t>x+y</a:t>
            </a:r>
            <a:r>
              <a:rPr lang="en-US" altLang="en-US" sz="1600" dirty="0">
                <a:solidFill>
                  <a:srgbClr val="0070C0"/>
                </a:solidFill>
              </a:rPr>
              <a:t>; 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altLang="en-US" sz="1600" dirty="0">
              <a:solidFill>
                <a:srgbClr val="0070C0"/>
              </a:solidFill>
            </a:endParaRPr>
          </a:p>
          <a:p>
            <a:pPr marL="0" indent="0" eaLnBrk="1" hangingPunct="1">
              <a:lnSpc>
                <a:spcPct val="80000"/>
              </a:lnSpc>
              <a:buNone/>
            </a:pPr>
            <a:r>
              <a:rPr lang="en-US" altLang="en-US" sz="1800" dirty="0">
                <a:solidFill>
                  <a:srgbClr val="FF0000"/>
                </a:solidFill>
              </a:rPr>
              <a:t>Question:</a:t>
            </a:r>
            <a:r>
              <a:rPr lang="en-US" altLang="en-US" sz="1800" dirty="0">
                <a:solidFill>
                  <a:srgbClr val="0070C0"/>
                </a:solidFill>
              </a:rPr>
              <a:t> </a:t>
            </a:r>
            <a:r>
              <a:rPr lang="en-US" altLang="en-US" sz="1800" dirty="0">
                <a:solidFill>
                  <a:schemeClr val="tx1"/>
                </a:solidFill>
              </a:rPr>
              <a:t>Does Java support overloaded operators? Why or why not?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endParaRPr lang="en-US" altLang="en-US" sz="1800" dirty="0">
              <a:solidFill>
                <a:schemeClr val="tx1"/>
              </a:solidFill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06173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8" name="Rectangle 2">
            <a:extLst>
              <a:ext uri="{FF2B5EF4-FFF2-40B4-BE49-F238E27FC236}">
                <a16:creationId xmlns:a16="http://schemas.microsoft.com/office/drawing/2014/main" id="{BC8B0641-5D5C-B14E-932C-1325C5C5D5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Generic Subprograms</a:t>
            </a:r>
          </a:p>
        </p:txBody>
      </p:sp>
      <p:sp>
        <p:nvSpPr>
          <p:cNvPr id="72709" name="Rectangle 3">
            <a:extLst>
              <a:ext uri="{FF2B5EF4-FFF2-40B4-BE49-F238E27FC236}">
                <a16:creationId xmlns:a16="http://schemas.microsoft.com/office/drawing/2014/main" id="{1F05253E-2775-1E4F-86F0-98260E3081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447800"/>
            <a:ext cx="8153400" cy="4724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A </a:t>
            </a:r>
            <a:r>
              <a:rPr lang="en-US" altLang="en-US" sz="2200" i="1" dirty="0">
                <a:solidFill>
                  <a:srgbClr val="FF0000"/>
                </a:solidFill>
              </a:rPr>
              <a:t>generic</a:t>
            </a:r>
            <a:r>
              <a:rPr lang="en-US" altLang="en-US" sz="2200" dirty="0">
                <a:solidFill>
                  <a:schemeClr val="tx1"/>
                </a:solidFill>
              </a:rPr>
              <a:t> or </a:t>
            </a:r>
            <a:r>
              <a:rPr lang="en-US" altLang="en-US" sz="2200" i="1" dirty="0">
                <a:solidFill>
                  <a:srgbClr val="FF0000"/>
                </a:solidFill>
              </a:rPr>
              <a:t>polymorphic </a:t>
            </a:r>
            <a:r>
              <a:rPr lang="en-US" altLang="en-US" sz="2200" i="1" dirty="0">
                <a:solidFill>
                  <a:schemeClr val="tx1"/>
                </a:solidFill>
              </a:rPr>
              <a:t>s</a:t>
            </a:r>
            <a:r>
              <a:rPr lang="en-US" altLang="en-US" sz="2200" dirty="0">
                <a:solidFill>
                  <a:schemeClr val="tx1"/>
                </a:solidFill>
              </a:rPr>
              <a:t>ubprogram takes parameters of different types on different activations</a:t>
            </a:r>
          </a:p>
          <a:p>
            <a:pPr eaLnBrk="1" hangingPunct="1">
              <a:lnSpc>
                <a:spcPct val="80000"/>
              </a:lnSpc>
            </a:pPr>
            <a:endParaRPr lang="en-US" altLang="en-US" sz="2200" dirty="0">
              <a:solidFill>
                <a:schemeClr val="tx1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Overloaded subprograms provide </a:t>
            </a:r>
            <a:r>
              <a:rPr lang="en-US" altLang="en-US" sz="2200" i="1" dirty="0">
                <a:solidFill>
                  <a:srgbClr val="FF0000"/>
                </a:solidFill>
              </a:rPr>
              <a:t>ad hoc polymorphism</a:t>
            </a:r>
          </a:p>
          <a:p>
            <a:pPr eaLnBrk="1" hangingPunct="1">
              <a:lnSpc>
                <a:spcPct val="80000"/>
              </a:lnSpc>
            </a:pPr>
            <a:endParaRPr lang="en-US" altLang="en-US" sz="2200" i="1" dirty="0">
              <a:solidFill>
                <a:schemeClr val="tx1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In OOP, polymorphism usually refers to </a:t>
            </a:r>
            <a:r>
              <a:rPr lang="en-US" altLang="en-US" sz="2200" i="1" dirty="0">
                <a:solidFill>
                  <a:srgbClr val="FF0000"/>
                </a:solidFill>
              </a:rPr>
              <a:t>subtype polymorphism </a:t>
            </a:r>
            <a:r>
              <a:rPr lang="en-US" altLang="en-US" sz="2200" dirty="0">
                <a:solidFill>
                  <a:schemeClr val="tx1"/>
                </a:solidFill>
              </a:rPr>
              <a:t>where a variable of type T can access any object of type T as well as any type derived from T</a:t>
            </a:r>
          </a:p>
          <a:p>
            <a:pPr eaLnBrk="1" hangingPunct="1">
              <a:lnSpc>
                <a:spcPct val="80000"/>
              </a:lnSpc>
            </a:pPr>
            <a:endParaRPr lang="en-US" altLang="en-US" sz="2200" dirty="0">
              <a:solidFill>
                <a:schemeClr val="tx1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en-US" sz="2200" dirty="0">
                <a:solidFill>
                  <a:schemeClr val="tx1"/>
                </a:solidFill>
              </a:rPr>
              <a:t>A subprogram that takes a </a:t>
            </a:r>
            <a:r>
              <a:rPr lang="en-US" altLang="en-US" sz="2200" dirty="0">
                <a:solidFill>
                  <a:srgbClr val="FF0000"/>
                </a:solidFill>
              </a:rPr>
              <a:t>generic parameter </a:t>
            </a:r>
            <a:r>
              <a:rPr lang="en-US" altLang="en-US" sz="2200" dirty="0">
                <a:solidFill>
                  <a:schemeClr val="tx1"/>
                </a:solidFill>
              </a:rPr>
              <a:t>that is used in a type expression that describes the type of the parameters of the subprogram provides </a:t>
            </a:r>
            <a:r>
              <a:rPr lang="en-US" altLang="en-US" sz="2200" i="1" dirty="0">
                <a:solidFill>
                  <a:srgbClr val="FF0000"/>
                </a:solidFill>
              </a:rPr>
              <a:t>parametric polymorphism</a:t>
            </a:r>
            <a:br>
              <a:rPr lang="en-US" altLang="en-US" sz="2200" i="1" dirty="0">
                <a:solidFill>
                  <a:schemeClr val="tx1"/>
                </a:solidFill>
              </a:rPr>
            </a:br>
            <a:r>
              <a:rPr lang="en-US" altLang="en-US" sz="2200" i="1" dirty="0">
                <a:solidFill>
                  <a:schemeClr val="tx1"/>
                </a:solidFill>
              </a:rPr>
              <a:t> </a:t>
            </a:r>
            <a:r>
              <a:rPr lang="en-US" altLang="en-US" sz="2200" dirty="0">
                <a:solidFill>
                  <a:schemeClr val="tx1"/>
                </a:solidFill>
              </a:rPr>
              <a:t>- A cheap compile-time substitute for dynamic binding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en-US" sz="1800" dirty="0"/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9103902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itle 1">
            <a:extLst>
              <a:ext uri="{FF2B5EF4-FFF2-40B4-BE49-F238E27FC236}">
                <a16:creationId xmlns:a16="http://schemas.microsoft.com/office/drawing/2014/main" id="{BE3BAEEA-A802-D743-84AF-B67FC7122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57200"/>
            <a:ext cx="8153400" cy="6096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Generic Subprograms in C++</a:t>
            </a:r>
          </a:p>
        </p:txBody>
      </p:sp>
      <p:sp>
        <p:nvSpPr>
          <p:cNvPr id="74755" name="Content Placeholder 2">
            <a:extLst>
              <a:ext uri="{FF2B5EF4-FFF2-40B4-BE49-F238E27FC236}">
                <a16:creationId xmlns:a16="http://schemas.microsoft.com/office/drawing/2014/main" id="{42A56E18-B2DE-4B42-8821-BDA55CFD3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8153400" cy="5029200"/>
          </a:xfrm>
        </p:spPr>
        <p:txBody>
          <a:bodyPr/>
          <a:lstStyle/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C++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Generic subprograms are preceded by a </a:t>
            </a:r>
            <a:r>
              <a:rPr lang="en-US" altLang="en-US" sz="1800" dirty="0">
                <a:solidFill>
                  <a:schemeClr val="tx1"/>
                </a:solidFill>
                <a:cs typeface="Courier New" panose="02070309020205020404" pitchFamily="49" charset="0"/>
              </a:rPr>
              <a:t>template</a:t>
            </a:r>
            <a:r>
              <a:rPr lang="en-US" altLang="en-US" sz="2000" dirty="0">
                <a:solidFill>
                  <a:schemeClr val="tx1"/>
                </a:solidFill>
              </a:rPr>
              <a:t> clause that lists the generic variables, which can be type names or class names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“real” versions of a generic subprogram are created implicitly when the subprogram is called   </a:t>
            </a:r>
          </a:p>
          <a:p>
            <a:pPr lvl="1" eaLnBrk="1" hangingPunct="1">
              <a:buFontTx/>
              <a:buNone/>
            </a:pPr>
            <a:endParaRPr lang="en-US" altLang="en-US" sz="200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     template &lt;</a:t>
            </a:r>
            <a:r>
              <a:rPr lang="en-US" altLang="en-US" sz="1600" dirty="0" err="1">
                <a:solidFill>
                  <a:srgbClr val="0070C0"/>
                </a:solidFill>
              </a:rPr>
              <a:t>typename</a:t>
            </a:r>
            <a:r>
              <a:rPr lang="en-US" altLang="en-US" sz="1600" dirty="0">
                <a:solidFill>
                  <a:srgbClr val="0070C0"/>
                </a:solidFill>
              </a:rPr>
              <a:t> </a:t>
            </a:r>
            <a:r>
              <a:rPr lang="en-US" altLang="en-US" sz="1600" dirty="0">
                <a:solidFill>
                  <a:srgbClr val="FF0000"/>
                </a:solidFill>
              </a:rPr>
              <a:t>Type</a:t>
            </a:r>
            <a:r>
              <a:rPr lang="en-US" altLang="en-US" sz="1600" dirty="0">
                <a:solidFill>
                  <a:srgbClr val="0070C0"/>
                </a:solidFill>
              </a:rPr>
              <a:t>&gt;	</a:t>
            </a:r>
            <a:r>
              <a:rPr lang="en-US" altLang="en-US" sz="1600" dirty="0">
                <a:solidFill>
                  <a:schemeClr val="tx1"/>
                </a:solidFill>
              </a:rPr>
              <a:t>//&lt;class Type&gt; may also be used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       Type max(Type first, Type second) {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       return first &gt; second ? first : second;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       }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	 </a:t>
            </a:r>
            <a:r>
              <a:rPr lang="en-US" altLang="en-US" sz="1600" dirty="0" err="1">
                <a:solidFill>
                  <a:srgbClr val="0070C0"/>
                </a:solidFill>
              </a:rPr>
              <a:t>int</a:t>
            </a:r>
            <a:r>
              <a:rPr lang="en-US" altLang="en-US" sz="1600" dirty="0">
                <a:solidFill>
                  <a:srgbClr val="0070C0"/>
                </a:solidFill>
              </a:rPr>
              <a:t> a=5, b=3, c;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	 c = </a:t>
            </a:r>
            <a:r>
              <a:rPr lang="en-US" altLang="en-US" sz="1600" dirty="0">
                <a:solidFill>
                  <a:srgbClr val="FF0000"/>
                </a:solidFill>
              </a:rPr>
              <a:t>max(a, b);</a:t>
            </a:r>
            <a:r>
              <a:rPr lang="en-US" altLang="en-US" sz="1600" dirty="0">
                <a:solidFill>
                  <a:srgbClr val="0070C0"/>
                </a:solidFill>
              </a:rPr>
              <a:t>		</a:t>
            </a:r>
            <a:r>
              <a:rPr lang="en-US" altLang="en-US" sz="1600" dirty="0">
                <a:solidFill>
                  <a:schemeClr val="tx1"/>
                </a:solidFill>
              </a:rPr>
              <a:t>//Type is unified with </a:t>
            </a:r>
            <a:r>
              <a:rPr lang="en-US" altLang="en-US" sz="1600" dirty="0" err="1">
                <a:solidFill>
                  <a:schemeClr val="tx1"/>
                </a:solidFill>
              </a:rPr>
              <a:t>int</a:t>
            </a:r>
            <a:endParaRPr lang="en-US" altLang="en-US" sz="160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	 double x = 3.5, y=1.5, z;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1600" dirty="0">
                <a:solidFill>
                  <a:srgbClr val="0070C0"/>
                </a:solidFill>
              </a:rPr>
              <a:t>	 z = </a:t>
            </a:r>
            <a:r>
              <a:rPr lang="en-US" altLang="en-US" sz="1600" dirty="0">
                <a:solidFill>
                  <a:srgbClr val="FF0000"/>
                </a:solidFill>
              </a:rPr>
              <a:t>max(</a:t>
            </a:r>
            <a:r>
              <a:rPr lang="en-US" altLang="en-US" sz="1600" dirty="0" err="1">
                <a:solidFill>
                  <a:srgbClr val="FF0000"/>
                </a:solidFill>
              </a:rPr>
              <a:t>x,y</a:t>
            </a:r>
            <a:r>
              <a:rPr lang="en-US" altLang="en-US" sz="1600" dirty="0">
                <a:solidFill>
                  <a:srgbClr val="FF0000"/>
                </a:solidFill>
              </a:rPr>
              <a:t>)</a:t>
            </a:r>
            <a:r>
              <a:rPr lang="en-US" altLang="en-US" sz="1600" dirty="0">
                <a:solidFill>
                  <a:srgbClr val="0070C0"/>
                </a:solidFill>
              </a:rPr>
              <a:t>;		</a:t>
            </a:r>
            <a:r>
              <a:rPr lang="en-US" altLang="en-US" sz="1600" dirty="0">
                <a:solidFill>
                  <a:schemeClr val="tx1"/>
                </a:solidFill>
              </a:rPr>
              <a:t>//Type is unified with double	</a:t>
            </a:r>
            <a:endParaRPr lang="en-US" altLang="en-US" dirty="0">
              <a:solidFill>
                <a:schemeClr val="tx1"/>
              </a:solidFill>
            </a:endParaRP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8303518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80" name="Rectangle 2">
            <a:extLst>
              <a:ext uri="{FF2B5EF4-FFF2-40B4-BE49-F238E27FC236}">
                <a16:creationId xmlns:a16="http://schemas.microsoft.com/office/drawing/2014/main" id="{3D0B4572-899F-3A43-A5C2-E1AC3CDAAC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Generic Subprograms in Java</a:t>
            </a:r>
            <a:endParaRPr lang="en-US" altLang="en-US" sz="2800" dirty="0"/>
          </a:p>
        </p:txBody>
      </p:sp>
      <p:sp>
        <p:nvSpPr>
          <p:cNvPr id="75781" name="Rectangle 3">
            <a:extLst>
              <a:ext uri="{FF2B5EF4-FFF2-40B4-BE49-F238E27FC236}">
                <a16:creationId xmlns:a16="http://schemas.microsoft.com/office/drawing/2014/main" id="{788B2A48-FF03-5E41-878C-F36AD54E44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200" dirty="0">
                <a:solidFill>
                  <a:schemeClr val="tx1"/>
                </a:solidFill>
              </a:rPr>
              <a:t>Generic subprograms introduced in Java since Java 5.0</a:t>
            </a:r>
          </a:p>
          <a:p>
            <a:r>
              <a:rPr lang="en-US" altLang="en-US" sz="2200" dirty="0">
                <a:solidFill>
                  <a:schemeClr val="tx1"/>
                </a:solidFill>
                <a:cs typeface="Courier New" panose="02070309020205020404" pitchFamily="49" charset="0"/>
              </a:rPr>
              <a:t>Example:</a:t>
            </a:r>
          </a:p>
          <a:p>
            <a:pPr lvl="1">
              <a:buFontTx/>
              <a:buNone/>
            </a:pPr>
            <a:r>
              <a:rPr lang="en-US" altLang="en-US" sz="2000" dirty="0">
                <a:solidFill>
                  <a:srgbClr val="0070C0"/>
                </a:solidFill>
                <a:cs typeface="Courier New" panose="02070309020205020404" pitchFamily="49" charset="0"/>
              </a:rPr>
              <a:t>public static &lt;T&gt; T </a:t>
            </a:r>
            <a:r>
              <a:rPr lang="en-US" altLang="en-US" sz="2000" dirty="0" err="1">
                <a:solidFill>
                  <a:srgbClr val="0070C0"/>
                </a:solidFill>
                <a:cs typeface="Courier New" panose="02070309020205020404" pitchFamily="49" charset="0"/>
              </a:rPr>
              <a:t>doIt</a:t>
            </a:r>
            <a:r>
              <a:rPr lang="en-US" altLang="en-US" sz="2000" dirty="0">
                <a:solidFill>
                  <a:srgbClr val="0070C0"/>
                </a:solidFill>
                <a:cs typeface="Courier New" panose="02070309020205020404" pitchFamily="49" charset="0"/>
              </a:rPr>
              <a:t>(T[] list) { … }</a:t>
            </a:r>
          </a:p>
          <a:p>
            <a:pPr lvl="1"/>
            <a:r>
              <a:rPr lang="en-US" altLang="en-US" sz="1800" dirty="0">
                <a:solidFill>
                  <a:srgbClr val="0070C0"/>
                </a:solidFill>
              </a:rPr>
              <a:t>T</a:t>
            </a:r>
            <a:r>
              <a:rPr lang="en-US" altLang="en-US" sz="1800" dirty="0">
                <a:solidFill>
                  <a:schemeClr val="tx1"/>
                </a:solidFill>
              </a:rPr>
              <a:t> is the name of the generic type</a:t>
            </a:r>
          </a:p>
          <a:p>
            <a:pPr lvl="1"/>
            <a:r>
              <a:rPr lang="en-US" altLang="en-US" sz="1800" dirty="0">
                <a:solidFill>
                  <a:schemeClr val="tx1"/>
                </a:solidFill>
              </a:rPr>
              <a:t>The parameter </a:t>
            </a:r>
            <a:r>
              <a:rPr lang="en-US" altLang="en-US" sz="1800" dirty="0">
                <a:solidFill>
                  <a:srgbClr val="0070C0"/>
                </a:solidFill>
              </a:rPr>
              <a:t>list</a:t>
            </a:r>
            <a:r>
              <a:rPr lang="en-US" altLang="en-US" sz="1800" dirty="0">
                <a:solidFill>
                  <a:schemeClr val="tx1"/>
                </a:solidFill>
              </a:rPr>
              <a:t> is an array of generic elements </a:t>
            </a:r>
          </a:p>
          <a:p>
            <a:pPr>
              <a:buNone/>
            </a:pPr>
            <a:r>
              <a:rPr lang="en-US" altLang="en-US" dirty="0"/>
              <a:t>    - </a:t>
            </a:r>
            <a:r>
              <a:rPr lang="en-US" altLang="en-US" sz="1800" dirty="0">
                <a:solidFill>
                  <a:schemeClr val="tx1"/>
                </a:solidFill>
              </a:rPr>
              <a:t>A call below bounds </a:t>
            </a:r>
            <a:r>
              <a:rPr lang="en-US" altLang="en-US" sz="1800" dirty="0">
                <a:solidFill>
                  <a:srgbClr val="0070C0"/>
                </a:solidFill>
              </a:rPr>
              <a:t>String</a:t>
            </a:r>
            <a:r>
              <a:rPr lang="en-US" altLang="en-US" sz="1800" dirty="0">
                <a:solidFill>
                  <a:schemeClr val="tx1"/>
                </a:solidFill>
              </a:rPr>
              <a:t> to </a:t>
            </a:r>
            <a:r>
              <a:rPr lang="en-US" altLang="en-US" sz="1800" dirty="0">
                <a:solidFill>
                  <a:srgbClr val="0070C0"/>
                </a:solidFill>
              </a:rPr>
              <a:t>T</a:t>
            </a:r>
            <a:endParaRPr lang="en-US" altLang="en-US" dirty="0">
              <a:solidFill>
                <a:srgbClr val="0070C0"/>
              </a:solidFill>
            </a:endParaRPr>
          </a:p>
          <a:p>
            <a:pPr lvl="1">
              <a:buFontTx/>
              <a:buNone/>
            </a:pPr>
            <a:r>
              <a:rPr lang="en-US" altLang="en-US" dirty="0"/>
              <a:t>          </a:t>
            </a:r>
            <a:r>
              <a:rPr lang="en-US" altLang="en-US" sz="2000" dirty="0" err="1">
                <a:solidFill>
                  <a:srgbClr val="0070C0"/>
                </a:solidFill>
                <a:cs typeface="Courier New" panose="02070309020205020404" pitchFamily="49" charset="0"/>
              </a:rPr>
              <a:t>doIt</a:t>
            </a:r>
            <a:r>
              <a:rPr lang="en-US" altLang="en-US" sz="2000" dirty="0">
                <a:solidFill>
                  <a:srgbClr val="0070C0"/>
                </a:solidFill>
                <a:cs typeface="Courier New" panose="02070309020205020404" pitchFamily="49" charset="0"/>
              </a:rPr>
              <a:t>&lt;String&gt;(</a:t>
            </a:r>
            <a:r>
              <a:rPr lang="en-US" altLang="en-US" sz="2000" dirty="0" err="1">
                <a:solidFill>
                  <a:srgbClr val="0070C0"/>
                </a:solidFill>
                <a:cs typeface="Courier New" panose="02070309020205020404" pitchFamily="49" charset="0"/>
              </a:rPr>
              <a:t>myList</a:t>
            </a:r>
            <a:r>
              <a:rPr lang="en-US" altLang="en-US" sz="2000" dirty="0">
                <a:solidFill>
                  <a:srgbClr val="0070C0"/>
                </a:solidFill>
                <a:cs typeface="Courier New" panose="02070309020205020404" pitchFamily="49" charset="0"/>
              </a:rPr>
              <a:t>);</a:t>
            </a:r>
          </a:p>
          <a:p>
            <a:pPr lvl="1">
              <a:buFontTx/>
              <a:buNone/>
            </a:pPr>
            <a:r>
              <a:rPr lang="en-US" altLang="en-US" dirty="0"/>
              <a:t> 	 </a:t>
            </a:r>
            <a:endParaRPr lang="en-US" alt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en-US" sz="2200" dirty="0">
                <a:solidFill>
                  <a:schemeClr val="tx1"/>
                </a:solidFill>
              </a:rPr>
              <a:t>The generic type must be of a class that implements the </a:t>
            </a:r>
            <a:r>
              <a:rPr lang="en-US" altLang="en-US" sz="22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Comparable</a:t>
            </a:r>
            <a:r>
              <a:rPr lang="en-US" altLang="en-US" sz="2200" dirty="0">
                <a:solidFill>
                  <a:schemeClr val="tx1"/>
                </a:solidFill>
              </a:rPr>
              <a:t> interface</a:t>
            </a:r>
          </a:p>
        </p:txBody>
      </p:sp>
    </p:spTree>
    <p:extLst>
      <p:ext uri="{BB962C8B-B14F-4D97-AF65-F5344CB8AC3E}">
        <p14:creationId xmlns:p14="http://schemas.microsoft.com/office/powerpoint/2010/main" val="338804934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Title 1">
            <a:extLst>
              <a:ext uri="{FF2B5EF4-FFF2-40B4-BE49-F238E27FC236}">
                <a16:creationId xmlns:a16="http://schemas.microsoft.com/office/drawing/2014/main" id="{C52D6536-DBF3-8545-BFAE-33218DA5F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8153400" cy="1143000"/>
          </a:xfrm>
        </p:spPr>
        <p:txBody>
          <a:bodyPr/>
          <a:lstStyle/>
          <a:p>
            <a:r>
              <a:rPr lang="en-US" altLang="en-US" sz="3200" dirty="0"/>
              <a:t>Generic Subprograms in Java </a:t>
            </a:r>
            <a:r>
              <a:rPr lang="en-US" altLang="en-US" sz="2400" dirty="0"/>
              <a:t>(continued)</a:t>
            </a:r>
            <a:endParaRPr lang="en-US" altLang="en-US" sz="3200" dirty="0"/>
          </a:p>
        </p:txBody>
      </p:sp>
      <p:sp>
        <p:nvSpPr>
          <p:cNvPr id="78851" name="Content Placeholder 2">
            <a:extLst>
              <a:ext uri="{FF2B5EF4-FFF2-40B4-BE49-F238E27FC236}">
                <a16:creationId xmlns:a16="http://schemas.microsoft.com/office/drawing/2014/main" id="{46E3D20C-38EA-0240-9012-1BEEF8580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 </a:t>
            </a:r>
            <a:r>
              <a:rPr lang="en-US" altLang="en-US" sz="2400" dirty="0">
                <a:solidFill>
                  <a:schemeClr val="tx1"/>
                </a:solidFill>
              </a:rPr>
              <a:t>Wildcard types</a:t>
            </a:r>
          </a:p>
          <a:p>
            <a:pPr lvl="1">
              <a:buFontTx/>
              <a:buNone/>
            </a:pPr>
            <a:r>
              <a:rPr lang="en-US" altLang="en-US" sz="2000" dirty="0"/>
              <a:t>    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Collection&lt;?&gt;</a:t>
            </a:r>
            <a:r>
              <a:rPr lang="en-US" altLang="en-US" sz="2000" dirty="0"/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is a wildcard type for collection classes</a:t>
            </a:r>
          </a:p>
          <a:p>
            <a:pPr lvl="1">
              <a:buFontTx/>
              <a:buNone/>
            </a:pPr>
            <a:r>
              <a:rPr lang="en-US" altLang="en-US" sz="2000" dirty="0"/>
              <a:t>   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printCollection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(Collection&lt;?&gt; c) {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(Object e: c) {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(e);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}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</a:p>
          <a:p>
            <a:pPr lvl="1">
              <a:buFontTx/>
              <a:buNone/>
            </a:pPr>
            <a:r>
              <a:rPr lang="en-US" altLang="en-US" sz="2000" dirty="0"/>
              <a:t>    </a:t>
            </a:r>
            <a:r>
              <a:rPr lang="en-US" altLang="en-US" sz="2000" dirty="0">
                <a:solidFill>
                  <a:schemeClr val="tx1"/>
                </a:solidFill>
              </a:rPr>
              <a:t>- Works for any collection class</a:t>
            </a:r>
          </a:p>
          <a:p>
            <a:pPr lvl="1">
              <a:buFontTx/>
              <a:buNone/>
            </a:pPr>
            <a:endParaRPr lang="en-US" altLang="en-US" sz="2000" dirty="0"/>
          </a:p>
          <a:p>
            <a:pPr lvl="1">
              <a:buFontTx/>
              <a:buNone/>
            </a:pPr>
            <a:r>
              <a:rPr lang="en-US" altLang="en-US" sz="2000" dirty="0">
                <a:solidFill>
                  <a:srgbClr val="FF0000"/>
                </a:solidFill>
              </a:rPr>
              <a:t>Question:</a:t>
            </a:r>
            <a:r>
              <a:rPr lang="en-US" altLang="en-US" sz="2000" dirty="0"/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Generics in Java vs. that in C++? Which one has better design?</a:t>
            </a:r>
          </a:p>
          <a:p>
            <a:pPr lvl="1">
              <a:buFontTx/>
              <a:buNone/>
            </a:pPr>
            <a:r>
              <a:rPr lang="en-US" altLang="en-US" sz="2000" dirty="0">
                <a:solidFill>
                  <a:srgbClr val="FF0000"/>
                </a:solidFill>
              </a:rPr>
              <a:t>Discussion: </a:t>
            </a:r>
            <a:r>
              <a:rPr lang="en-US" altLang="en-US" sz="2000" dirty="0">
                <a:solidFill>
                  <a:schemeClr val="tx1"/>
                </a:solidFill>
              </a:rPr>
              <a:t>Write a generic sort method in Java (header only) and two </a:t>
            </a:r>
            <a:r>
              <a:rPr lang="en-US" altLang="en-US" sz="2000">
                <a:solidFill>
                  <a:schemeClr val="tx1"/>
                </a:solidFill>
              </a:rPr>
              <a:t>calls to </a:t>
            </a:r>
            <a:r>
              <a:rPr lang="en-US" altLang="en-US" sz="2000" dirty="0">
                <a:solidFill>
                  <a:schemeClr val="tx1"/>
                </a:solidFill>
              </a:rPr>
              <a:t>sort an array integers, an array of (name, score</a:t>
            </a:r>
            <a:r>
              <a:rPr lang="en-US" altLang="en-US" sz="2000">
                <a:solidFill>
                  <a:schemeClr val="tx1"/>
                </a:solidFill>
              </a:rPr>
              <a:t>) objects.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89710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4" name="Rectangle 2">
            <a:extLst>
              <a:ext uri="{FF2B5EF4-FFF2-40B4-BE49-F238E27FC236}">
                <a16:creationId xmlns:a16="http://schemas.microsoft.com/office/drawing/2014/main" id="{FEEAD26F-6414-FE47-A9B4-63EEBC18F4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Summary</a:t>
            </a:r>
            <a:endParaRPr lang="en-US" altLang="en-US" dirty="0"/>
          </a:p>
        </p:txBody>
      </p:sp>
      <p:sp>
        <p:nvSpPr>
          <p:cNvPr id="97285" name="Rectangle 3">
            <a:extLst>
              <a:ext uri="{FF2B5EF4-FFF2-40B4-BE49-F238E27FC236}">
                <a16:creationId xmlns:a16="http://schemas.microsoft.com/office/drawing/2014/main" id="{6F8FA240-B8DD-AF4E-9C16-C48C7FDF50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371600"/>
            <a:ext cx="8153400" cy="48006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A subprogram definition describes the actions represented by the subprogram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Subprograms can be either functions or procedures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Three modes of parameter passing: in mode, out mode, and </a:t>
            </a:r>
            <a:r>
              <a:rPr lang="en-US" altLang="en-US" sz="2400" dirty="0" err="1">
                <a:solidFill>
                  <a:schemeClr val="tx1"/>
                </a:solidFill>
              </a:rPr>
              <a:t>inout</a:t>
            </a:r>
            <a:r>
              <a:rPr lang="en-US" altLang="en-US" sz="2400" dirty="0">
                <a:solidFill>
                  <a:schemeClr val="tx1"/>
                </a:solidFill>
              </a:rPr>
              <a:t> mode popularly implemented as call by value, and call by reference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Some languages allow subprogram as parameters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Referencing environment varies in this case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Subprograms can be overloaded and some languages even allow operator overloading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chemeClr val="tx1"/>
                </a:solidFill>
              </a:rPr>
              <a:t>Subprograms can be generic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110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1DC0B8B-B323-274F-B17D-63E23D0DA3E3}"/>
              </a:ext>
            </a:extLst>
          </p:cNvPr>
          <p:cNvGraphicFramePr>
            <a:graphicFrameLocks noGrp="1"/>
          </p:cNvGraphicFramePr>
          <p:nvPr/>
        </p:nvGraphicFramePr>
        <p:xfrm>
          <a:off x="747963" y="1686847"/>
          <a:ext cx="914400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986309164"/>
                    </a:ext>
                  </a:extLst>
                </a:gridCol>
              </a:tblGrid>
              <a:tr h="37185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564605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562027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65700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82188"/>
                  </a:ext>
                </a:extLst>
              </a:tr>
              <a:tr h="371856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0155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201A315-0928-3243-AF78-2AEA52DD52CA}"/>
              </a:ext>
            </a:extLst>
          </p:cNvPr>
          <p:cNvSpPr txBox="1"/>
          <p:nvPr/>
        </p:nvSpPr>
        <p:spPr>
          <a:xfrm>
            <a:off x="609600" y="457200"/>
            <a:ext cx="4191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+mn-lt"/>
              </a:rPr>
              <a:t>Run-time stack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2A3E4AF-2262-DC46-AC1E-0E4A3E54E0F8}"/>
              </a:ext>
            </a:extLst>
          </p:cNvPr>
          <p:cNvGraphicFramePr>
            <a:graphicFrameLocks noGrp="1"/>
          </p:cNvGraphicFramePr>
          <p:nvPr/>
        </p:nvGraphicFramePr>
        <p:xfrm>
          <a:off x="2424363" y="1714921"/>
          <a:ext cx="9144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9863091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564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562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65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f_a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82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0155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91BE14E-AB2C-9542-88A3-098C94723F16}"/>
              </a:ext>
            </a:extLst>
          </p:cNvPr>
          <p:cNvGraphicFramePr>
            <a:graphicFrameLocks noGrp="1"/>
          </p:cNvGraphicFramePr>
          <p:nvPr/>
        </p:nvGraphicFramePr>
        <p:xfrm>
          <a:off x="4394534" y="1686847"/>
          <a:ext cx="9144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986309164"/>
                    </a:ext>
                  </a:extLst>
                </a:gridCol>
              </a:tblGrid>
              <a:tr h="2946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564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562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f_b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65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f_a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82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0155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BBA320F-BE2F-B84E-A714-025644006561}"/>
              </a:ext>
            </a:extLst>
          </p:cNvPr>
          <p:cNvGraphicFramePr>
            <a:graphicFrameLocks noGrp="1"/>
          </p:cNvGraphicFramePr>
          <p:nvPr/>
        </p:nvGraphicFramePr>
        <p:xfrm>
          <a:off x="6352674" y="1681767"/>
          <a:ext cx="9144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9863091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564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f_c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562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f_b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65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f_a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82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0155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C88820A-AD7C-B744-A36A-DEFC5EDDBD8E}"/>
              </a:ext>
            </a:extLst>
          </p:cNvPr>
          <p:cNvSpPr txBox="1"/>
          <p:nvPr/>
        </p:nvSpPr>
        <p:spPr>
          <a:xfrm>
            <a:off x="2133600" y="3657600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main calls </a:t>
            </a:r>
            <a:r>
              <a:rPr lang="en-US" sz="1800" dirty="0" err="1">
                <a:solidFill>
                  <a:srgbClr val="FF0000"/>
                </a:solidFill>
              </a:rPr>
              <a:t>f_a</a:t>
            </a:r>
            <a:r>
              <a:rPr lang="en-US" sz="1800" dirty="0">
                <a:solidFill>
                  <a:srgbClr val="FF0000"/>
                </a:solidFill>
              </a:rPr>
              <a:t>()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41D1B2D-07E2-FB47-A73D-9E4193E197C8}"/>
              </a:ext>
            </a:extLst>
          </p:cNvPr>
          <p:cNvGraphicFramePr>
            <a:graphicFrameLocks noGrp="1"/>
          </p:cNvGraphicFramePr>
          <p:nvPr/>
        </p:nvGraphicFramePr>
        <p:xfrm>
          <a:off x="4394534" y="4302472"/>
          <a:ext cx="9144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986309164"/>
                    </a:ext>
                  </a:extLst>
                </a:gridCol>
              </a:tblGrid>
              <a:tr h="1422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564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562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65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82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0155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6669CFB-459C-E740-B5DA-90E667280DF7}"/>
              </a:ext>
            </a:extLst>
          </p:cNvPr>
          <p:cNvSpPr txBox="1"/>
          <p:nvPr/>
        </p:nvSpPr>
        <p:spPr>
          <a:xfrm>
            <a:off x="4245142" y="3657600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f_a</a:t>
            </a:r>
            <a:r>
              <a:rPr lang="en-US" sz="1800" dirty="0">
                <a:solidFill>
                  <a:srgbClr val="FF0000"/>
                </a:solidFill>
              </a:rPr>
              <a:t> calls </a:t>
            </a:r>
            <a:r>
              <a:rPr lang="en-US" sz="1800" dirty="0" err="1">
                <a:solidFill>
                  <a:srgbClr val="FF0000"/>
                </a:solidFill>
              </a:rPr>
              <a:t>f_b</a:t>
            </a:r>
            <a:r>
              <a:rPr lang="en-US" sz="1800" dirty="0">
                <a:solidFill>
                  <a:srgbClr val="FF0000"/>
                </a:solidFill>
              </a:rPr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638F5A-2F32-B74F-9734-FA98CC11864F}"/>
              </a:ext>
            </a:extLst>
          </p:cNvPr>
          <p:cNvSpPr txBox="1"/>
          <p:nvPr/>
        </p:nvSpPr>
        <p:spPr>
          <a:xfrm>
            <a:off x="6096000" y="3678817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f_b</a:t>
            </a:r>
            <a:r>
              <a:rPr lang="en-US" sz="1800" dirty="0">
                <a:solidFill>
                  <a:srgbClr val="FF0000"/>
                </a:solidFill>
              </a:rPr>
              <a:t> calls </a:t>
            </a:r>
            <a:r>
              <a:rPr lang="en-US" sz="1800" dirty="0" err="1">
                <a:solidFill>
                  <a:srgbClr val="FF0000"/>
                </a:solidFill>
              </a:rPr>
              <a:t>f_c</a:t>
            </a:r>
            <a:r>
              <a:rPr lang="en-US" sz="1800" dirty="0">
                <a:solidFill>
                  <a:srgbClr val="FF0000"/>
                </a:solidFill>
              </a:rPr>
              <a:t>()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987AF0D-71C3-4244-B431-716E5E716D8E}"/>
              </a:ext>
            </a:extLst>
          </p:cNvPr>
          <p:cNvGraphicFramePr>
            <a:graphicFrameLocks noGrp="1"/>
          </p:cNvGraphicFramePr>
          <p:nvPr/>
        </p:nvGraphicFramePr>
        <p:xfrm>
          <a:off x="914400" y="4220143"/>
          <a:ext cx="9144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986309164"/>
                    </a:ext>
                  </a:extLst>
                </a:gridCol>
              </a:tblGrid>
              <a:tr h="1422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564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562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f_b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65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f_a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82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01559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B34C236-97D3-D44E-A850-322112171AD0}"/>
              </a:ext>
            </a:extLst>
          </p:cNvPr>
          <p:cNvGraphicFramePr>
            <a:graphicFrameLocks noGrp="1"/>
          </p:cNvGraphicFramePr>
          <p:nvPr/>
        </p:nvGraphicFramePr>
        <p:xfrm>
          <a:off x="2436394" y="4212122"/>
          <a:ext cx="9144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986309164"/>
                    </a:ext>
                  </a:extLst>
                </a:gridCol>
              </a:tblGrid>
              <a:tr h="1422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564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562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65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f_a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82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01559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946CB2B-85B0-A44C-B13D-F1AC53378196}"/>
              </a:ext>
            </a:extLst>
          </p:cNvPr>
          <p:cNvSpPr txBox="1"/>
          <p:nvPr/>
        </p:nvSpPr>
        <p:spPr>
          <a:xfrm>
            <a:off x="4245142" y="6161752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f_a</a:t>
            </a:r>
            <a:r>
              <a:rPr lang="en-US" sz="1800" dirty="0">
                <a:solidFill>
                  <a:srgbClr val="FF0000"/>
                </a:solidFill>
              </a:rPr>
              <a:t> returns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1DCA91-0B2B-A348-B91D-80EB6B72D52F}"/>
              </a:ext>
            </a:extLst>
          </p:cNvPr>
          <p:cNvSpPr txBox="1"/>
          <p:nvPr/>
        </p:nvSpPr>
        <p:spPr>
          <a:xfrm>
            <a:off x="2261937" y="6161752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f_b</a:t>
            </a:r>
            <a:r>
              <a:rPr lang="en-US" sz="1800" dirty="0">
                <a:solidFill>
                  <a:srgbClr val="FF0000"/>
                </a:solidFill>
              </a:rPr>
              <a:t> returns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8CF664-88C7-9A4E-B2D9-B8666D21E831}"/>
              </a:ext>
            </a:extLst>
          </p:cNvPr>
          <p:cNvSpPr txBox="1"/>
          <p:nvPr/>
        </p:nvSpPr>
        <p:spPr>
          <a:xfrm>
            <a:off x="561474" y="6161752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f_c</a:t>
            </a:r>
            <a:r>
              <a:rPr lang="en-US" sz="1800" dirty="0">
                <a:solidFill>
                  <a:srgbClr val="FF0000"/>
                </a:solidFill>
              </a:rPr>
              <a:t> returns</a:t>
            </a:r>
          </a:p>
        </p:txBody>
      </p:sp>
    </p:spTree>
    <p:extLst>
      <p:ext uri="{BB962C8B-B14F-4D97-AF65-F5344CB8AC3E}">
        <p14:creationId xmlns:p14="http://schemas.microsoft.com/office/powerpoint/2010/main" val="4256500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2" name="Rectangle 2">
            <a:extLst>
              <a:ext uri="{FF2B5EF4-FFF2-40B4-BE49-F238E27FC236}">
                <a16:creationId xmlns:a16="http://schemas.microsoft.com/office/drawing/2014/main" id="{F499EF0F-2462-874F-A416-75F1F698E7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Basic Definitions</a:t>
            </a:r>
          </a:p>
        </p:txBody>
      </p:sp>
      <p:sp>
        <p:nvSpPr>
          <p:cNvPr id="12293" name="Rectangle 3">
            <a:extLst>
              <a:ext uri="{FF2B5EF4-FFF2-40B4-BE49-F238E27FC236}">
                <a16:creationId xmlns:a16="http://schemas.microsoft.com/office/drawing/2014/main" id="{5F3CF7E0-5490-2244-B5E6-BDD53E2FBF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371600"/>
            <a:ext cx="8153400" cy="4876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A </a:t>
            </a:r>
            <a:r>
              <a:rPr lang="en-US" altLang="en-US" sz="2000" i="1" dirty="0">
                <a:solidFill>
                  <a:srgbClr val="FF0000"/>
                </a:solidFill>
              </a:rPr>
              <a:t>subprogram definition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describes the interface to and the actions of the subprogram abstraction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600" dirty="0">
                <a:solidFill>
                  <a:schemeClr val="tx1"/>
                </a:solidFill>
              </a:rPr>
              <a:t>In Python, function definitions are executable; in all other languages, they are non-executable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600" dirty="0">
                <a:solidFill>
                  <a:schemeClr val="tx1"/>
                </a:solidFill>
              </a:rPr>
              <a:t>In Ruby, function definitions can appear either in or outside of class definitions. If outside, they are methods of </a:t>
            </a:r>
            <a:r>
              <a:rPr lang="en-US" alt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en-US" altLang="en-US" sz="1600" dirty="0">
                <a:solidFill>
                  <a:schemeClr val="tx1"/>
                </a:solidFill>
              </a:rPr>
              <a:t>. They can be called without an object, like a function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600" dirty="0">
                <a:solidFill>
                  <a:schemeClr val="tx1"/>
                </a:solidFill>
              </a:rPr>
              <a:t>In Lua, all functions are anonymous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A </a:t>
            </a:r>
            <a:r>
              <a:rPr lang="en-US" altLang="en-US" sz="2000" i="1" dirty="0">
                <a:solidFill>
                  <a:srgbClr val="FF0000"/>
                </a:solidFill>
              </a:rPr>
              <a:t>subprogram call</a:t>
            </a:r>
            <a:r>
              <a:rPr lang="en-US" altLang="en-US" sz="2000" dirty="0">
                <a:solidFill>
                  <a:schemeClr val="tx1"/>
                </a:solidFill>
              </a:rPr>
              <a:t> is an explicit request that the subprogram be executed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A </a:t>
            </a:r>
            <a:r>
              <a:rPr lang="en-US" altLang="en-US" sz="2000" i="1" dirty="0">
                <a:solidFill>
                  <a:srgbClr val="FF0000"/>
                </a:solidFill>
              </a:rPr>
              <a:t>subprogram header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is the first part of the definition, including the name, the kind of subprogram, and the formal parameters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The </a:t>
            </a:r>
            <a:r>
              <a:rPr lang="en-US" altLang="en-US" sz="2000" i="1" dirty="0">
                <a:solidFill>
                  <a:srgbClr val="FF0000"/>
                </a:solidFill>
              </a:rPr>
              <a:t>parameter profile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(aka </a:t>
            </a:r>
            <a:r>
              <a:rPr lang="en-US" altLang="en-US" sz="2000" i="1" dirty="0">
                <a:solidFill>
                  <a:srgbClr val="FF0000"/>
                </a:solidFill>
              </a:rPr>
              <a:t>signature</a:t>
            </a:r>
            <a:r>
              <a:rPr lang="en-US" altLang="en-US" sz="2000" dirty="0">
                <a:solidFill>
                  <a:schemeClr val="tx1"/>
                </a:solidFill>
              </a:rPr>
              <a:t>) of a subprogram is the number, order, and types of its parameters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chemeClr val="tx1"/>
                </a:solidFill>
              </a:rPr>
              <a:t>The </a:t>
            </a:r>
            <a:r>
              <a:rPr lang="en-US" altLang="en-US" sz="2000" i="1" dirty="0">
                <a:solidFill>
                  <a:srgbClr val="FF0000"/>
                </a:solidFill>
              </a:rPr>
              <a:t>protocol</a:t>
            </a:r>
            <a:r>
              <a:rPr lang="en-US" altLang="en-US" sz="2000" dirty="0">
                <a:solidFill>
                  <a:schemeClr val="tx1"/>
                </a:solidFill>
              </a:rPr>
              <a:t> is a subprogram’s parameter profile and, if it is a function, its return type</a:t>
            </a:r>
          </a:p>
        </p:txBody>
      </p:sp>
    </p:spTree>
    <p:extLst>
      <p:ext uri="{BB962C8B-B14F-4D97-AF65-F5344CB8AC3E}">
        <p14:creationId xmlns:p14="http://schemas.microsoft.com/office/powerpoint/2010/main" val="254324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Rectangle 2">
            <a:extLst>
              <a:ext uri="{FF2B5EF4-FFF2-40B4-BE49-F238E27FC236}">
                <a16:creationId xmlns:a16="http://schemas.microsoft.com/office/drawing/2014/main" id="{FFA8C446-06D0-4849-AA86-3A3908BB71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Basic Definitions (continued)</a:t>
            </a:r>
          </a:p>
        </p:txBody>
      </p:sp>
      <p:sp>
        <p:nvSpPr>
          <p:cNvPr id="14341" name="Rectangle 3">
            <a:extLst>
              <a:ext uri="{FF2B5EF4-FFF2-40B4-BE49-F238E27FC236}">
                <a16:creationId xmlns:a16="http://schemas.microsoft.com/office/drawing/2014/main" id="{6C0924E6-D987-5044-8DF4-E1DB2047FB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A </a:t>
            </a:r>
            <a:r>
              <a:rPr lang="en-US" altLang="en-US" sz="2400" i="1" dirty="0">
                <a:solidFill>
                  <a:srgbClr val="FF0000"/>
                </a:solidFill>
              </a:rPr>
              <a:t>subprogram declaration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sz="2400" dirty="0">
                <a:solidFill>
                  <a:schemeClr val="tx1"/>
                </a:solidFill>
              </a:rPr>
              <a:t>provides the protocol, but not the body, of the subprogram</a:t>
            </a:r>
          </a:p>
          <a:p>
            <a:pPr lvl="1" eaLnBrk="1" hangingPunct="1"/>
            <a:r>
              <a:rPr lang="en-US" altLang="en-US" sz="2000" dirty="0">
                <a:solidFill>
                  <a:schemeClr val="tx1"/>
                </a:solidFill>
              </a:rPr>
              <a:t>Function </a:t>
            </a:r>
            <a:r>
              <a:rPr lang="en-US" altLang="en-US" sz="2000" dirty="0">
                <a:solidFill>
                  <a:srgbClr val="FF0000"/>
                </a:solidFill>
              </a:rPr>
              <a:t>declarations</a:t>
            </a:r>
            <a:r>
              <a:rPr lang="en-US" altLang="en-US" sz="2000" dirty="0">
                <a:solidFill>
                  <a:schemeClr val="tx1"/>
                </a:solidFill>
              </a:rPr>
              <a:t> in C and C++ are often called </a:t>
            </a:r>
            <a:r>
              <a:rPr lang="en-US" altLang="en-US" sz="2000" i="1" dirty="0">
                <a:solidFill>
                  <a:srgbClr val="FF0000"/>
                </a:solidFill>
              </a:rPr>
              <a:t>prototypes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A </a:t>
            </a:r>
            <a:r>
              <a:rPr lang="en-US" altLang="en-US" sz="2400" i="1" dirty="0">
                <a:solidFill>
                  <a:srgbClr val="FF0000"/>
                </a:solidFill>
              </a:rPr>
              <a:t>formal parameter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sz="2400" dirty="0">
                <a:solidFill>
                  <a:schemeClr val="tx1"/>
                </a:solidFill>
              </a:rPr>
              <a:t>is a dummy variable listed in the subprogram header and used in the subprogram</a:t>
            </a:r>
          </a:p>
          <a:p>
            <a:pPr eaLnBrk="1" hangingPunct="1"/>
            <a:r>
              <a:rPr lang="en-US" altLang="en-US" sz="2400" dirty="0">
                <a:solidFill>
                  <a:schemeClr val="tx1"/>
                </a:solidFill>
              </a:rPr>
              <a:t>An </a:t>
            </a:r>
            <a:r>
              <a:rPr lang="en-US" altLang="en-US" sz="2400" i="1" dirty="0">
                <a:solidFill>
                  <a:srgbClr val="FF0000"/>
                </a:solidFill>
              </a:rPr>
              <a:t>actual parameter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sz="2400" dirty="0">
                <a:solidFill>
                  <a:schemeClr val="tx1"/>
                </a:solidFill>
              </a:rPr>
              <a:t>represents a value or address used in the subprogram call statement</a:t>
            </a:r>
          </a:p>
        </p:txBody>
      </p:sp>
    </p:spTree>
    <p:extLst>
      <p:ext uri="{BB962C8B-B14F-4D97-AF65-F5344CB8AC3E}">
        <p14:creationId xmlns:p14="http://schemas.microsoft.com/office/powerpoint/2010/main" val="4255489474"/>
      </p:ext>
    </p:extLst>
  </p:cSld>
  <p:clrMapOvr>
    <a:masterClrMapping/>
  </p:clrMapOvr>
</p:sld>
</file>

<file path=ppt/theme/theme1.xml><?xml version="1.0" encoding="utf-8"?>
<a:theme xmlns:a="http://schemas.openxmlformats.org/drawingml/2006/main" name="1_sebesta">
  <a:themeElements>
    <a:clrScheme name="1_sebes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sebesta">
      <a:majorFont>
        <a:latin typeface="Lucida Sans Unicode"/>
        <a:ea typeface="Lucida Sans Unicode"/>
        <a:cs typeface="Lucida Sans Unicode"/>
      </a:majorFont>
      <a:minorFont>
        <a:latin typeface="Lucida Sans Unicode"/>
        <a:ea typeface="Lucida Sans Unicode"/>
        <a:cs typeface="Lucida Sans Unicod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1_sebes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ebest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ebest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ebest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ebest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ebest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ebest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ebest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ebest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ebest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ebest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ebest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sebesta2</Template>
  <TotalTime>3105</TotalTime>
  <Words>3443</Words>
  <Application>Microsoft Office PowerPoint</Application>
  <PresentationFormat>On-screen Show (4:3)</PresentationFormat>
  <Paragraphs>742</Paragraphs>
  <Slides>67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4" baseType="lpstr">
      <vt:lpstr>Courier</vt:lpstr>
      <vt:lpstr>inherit</vt:lpstr>
      <vt:lpstr>Arial</vt:lpstr>
      <vt:lpstr>Courier New</vt:lpstr>
      <vt:lpstr>Lucida Sans Unicode</vt:lpstr>
      <vt:lpstr>Times</vt:lpstr>
      <vt:lpstr>1_sebesta</vt:lpstr>
      <vt:lpstr>Lecture 7  </vt:lpstr>
      <vt:lpstr>Topics</vt:lpstr>
      <vt:lpstr>Introduction</vt:lpstr>
      <vt:lpstr>Process Abstraction -- Illustration</vt:lpstr>
      <vt:lpstr>Fundamentals of Subprograms</vt:lpstr>
      <vt:lpstr>PowerPoint Presentation</vt:lpstr>
      <vt:lpstr>PowerPoint Presentation</vt:lpstr>
      <vt:lpstr>Basic Definitions</vt:lpstr>
      <vt:lpstr>Basic Definitions (continued)</vt:lpstr>
      <vt:lpstr> </vt:lpstr>
      <vt:lpstr>Parameters: Default Values and Variable Length</vt:lpstr>
      <vt:lpstr>Example: default (parameter) values  </vt:lpstr>
      <vt:lpstr>Variable Length Arguments: Examples  </vt:lpstr>
      <vt:lpstr>Procedures and Functions </vt:lpstr>
      <vt:lpstr>Design Issues for Subprograms</vt:lpstr>
      <vt:lpstr>Local Referencing Environments</vt:lpstr>
      <vt:lpstr>PowerPoint Presentation</vt:lpstr>
      <vt:lpstr>PowerPoint Presentation</vt:lpstr>
      <vt:lpstr>Subprogram Basics: Summary</vt:lpstr>
      <vt:lpstr>Parameter Passing</vt:lpstr>
      <vt:lpstr>Semantic Models of Parameter Passing</vt:lpstr>
      <vt:lpstr>Example: Parameter Passing modes</vt:lpstr>
      <vt:lpstr>Conceptual Models of Transfer</vt:lpstr>
      <vt:lpstr>Implementation on Run-time Stack: Example</vt:lpstr>
      <vt:lpstr>Pass-by-Value (In Mode)</vt:lpstr>
      <vt:lpstr>Pass by value: Illustration</vt:lpstr>
      <vt:lpstr>Pass-by-Result (Out Mode)</vt:lpstr>
      <vt:lpstr>Pass by value: Illustration</vt:lpstr>
      <vt:lpstr>Pass-by-Value-Result (inout Mode)</vt:lpstr>
      <vt:lpstr>Pass by value-result: Illustration</vt:lpstr>
      <vt:lpstr>Pass-by-Reference (Inout Mode)</vt:lpstr>
      <vt:lpstr>PowerPoint Presentation</vt:lpstr>
      <vt:lpstr>Pass-by-Name (Inout Mode)</vt:lpstr>
      <vt:lpstr>Example: Pass-by-name Elegancy</vt:lpstr>
      <vt:lpstr>Parameter Passing: Example</vt:lpstr>
      <vt:lpstr>Pass-by-Assignment</vt:lpstr>
      <vt:lpstr>Note: In Python 25 is an object!</vt:lpstr>
      <vt:lpstr>Pass-by-Assignment</vt:lpstr>
      <vt:lpstr>Pass-by-Assignment</vt:lpstr>
      <vt:lpstr>Discussion Questions</vt:lpstr>
      <vt:lpstr>Parameter Passing Methods of Major Languages</vt:lpstr>
      <vt:lpstr>Parameter Passing Methods of Major Languages (continued)</vt:lpstr>
      <vt:lpstr>Type Checking Parameters</vt:lpstr>
      <vt:lpstr>Multidimensional Arrays as Parameters</vt:lpstr>
      <vt:lpstr>Passing of 1-D array: C++ Example</vt:lpstr>
      <vt:lpstr>Multidimensional Arrays as Parameters: C and C++</vt:lpstr>
      <vt:lpstr>Multidimensional Arrays as Parameters: Java and C#</vt:lpstr>
      <vt:lpstr>Design Considerations for Parameter Passing </vt:lpstr>
      <vt:lpstr>Parameter Passing: Summary</vt:lpstr>
      <vt:lpstr>Subprogram Names as Parameters</vt:lpstr>
      <vt:lpstr>Motivation: A sort function in Java</vt:lpstr>
      <vt:lpstr>Discussion: A sort function in Java</vt:lpstr>
      <vt:lpstr>Function as parameter in sort (pseudo code)</vt:lpstr>
      <vt:lpstr>Subprograms as parameters: Applications</vt:lpstr>
      <vt:lpstr>Language Support  </vt:lpstr>
      <vt:lpstr>Subprogram Name as Parameters</vt:lpstr>
      <vt:lpstr>Subprogram Referencing Environment</vt:lpstr>
      <vt:lpstr>PowerPoint Presentation</vt:lpstr>
      <vt:lpstr>Lambda Expressions/functions</vt:lpstr>
      <vt:lpstr>Overloaded Subprograms</vt:lpstr>
      <vt:lpstr>Discussion: overloaded subprograms</vt:lpstr>
      <vt:lpstr>User-Defined Overloaded Operators</vt:lpstr>
      <vt:lpstr>Generic Subprograms</vt:lpstr>
      <vt:lpstr>Generic Subprograms in C++</vt:lpstr>
      <vt:lpstr>Generic Subprograms in Java</vt:lpstr>
      <vt:lpstr>Generic Subprograms in Java (continued)</vt:lpstr>
      <vt:lpstr>Summary</vt:lpstr>
    </vt:vector>
  </TitlesOfParts>
  <Company>Pearson Education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</dc:title>
  <dc:creator>David Garrett</dc:creator>
  <cp:lastModifiedBy>Lan Yang</cp:lastModifiedBy>
  <cp:revision>82</cp:revision>
  <dcterms:created xsi:type="dcterms:W3CDTF">2003-08-01T12:29:19Z</dcterms:created>
  <dcterms:modified xsi:type="dcterms:W3CDTF">2024-03-14T18:16:36Z</dcterms:modified>
</cp:coreProperties>
</file>

<file path=docProps/thumbnail.jpeg>
</file>